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62" r:id="rId4"/>
    <p:sldId id="263" r:id="rId5"/>
    <p:sldId id="277" r:id="rId6"/>
    <p:sldId id="264" r:id="rId7"/>
    <p:sldId id="257" r:id="rId8"/>
    <p:sldId id="258" r:id="rId9"/>
    <p:sldId id="265" r:id="rId10"/>
    <p:sldId id="272" r:id="rId11"/>
    <p:sldId id="273" r:id="rId12"/>
    <p:sldId id="266" r:id="rId13"/>
    <p:sldId id="268" r:id="rId14"/>
    <p:sldId id="269" r:id="rId15"/>
    <p:sldId id="270" r:id="rId16"/>
    <p:sldId id="274" r:id="rId17"/>
    <p:sldId id="275" r:id="rId18"/>
    <p:sldId id="27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hyperlink" Target="https://www.facebook.com/EducationFL" TargetMode="External"/><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p:cNvSpPr/>
          <p:nvPr/>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8" descr="FDOE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5353050"/>
            <a:ext cx="36353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44147"/>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74224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54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fld id="{CA5065F2-7AFB-4F84-889B-E0F27AF24576}" type="datetimeFigureOut">
              <a:rPr lang="en-US" smtClean="0"/>
              <a:t>6/15/2018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B9E6F075-CA94-4D65-8168-264FA95CDDFB}" type="slidenum">
              <a:rPr lang="en-US" smtClean="0"/>
              <a:t>‹#›</a:t>
            </a:fld>
            <a:endParaRPr lang="en-US"/>
          </a:p>
        </p:txBody>
      </p:sp>
    </p:spTree>
    <p:extLst>
      <p:ext uri="{BB962C8B-B14F-4D97-AF65-F5344CB8AC3E}">
        <p14:creationId xmlns:p14="http://schemas.microsoft.com/office/powerpoint/2010/main" val="3833508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fld id="{CA5065F2-7AFB-4F84-889B-E0F27AF24576}" type="datetimeFigureOut">
              <a:rPr lang="en-US" smtClean="0"/>
              <a:t>6/15/2018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B9E6F075-CA94-4D65-8168-264FA95CDDFB}" type="slidenum">
              <a:rPr lang="en-US" smtClean="0"/>
              <a:t>‹#›</a:t>
            </a:fld>
            <a:endParaRPr lang="en-US"/>
          </a:p>
        </p:txBody>
      </p:sp>
    </p:spTree>
    <p:extLst>
      <p:ext uri="{BB962C8B-B14F-4D97-AF65-F5344CB8AC3E}">
        <p14:creationId xmlns:p14="http://schemas.microsoft.com/office/powerpoint/2010/main" val="2602820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fld id="{CA5065F2-7AFB-4F84-889B-E0F27AF24576}" type="datetimeFigureOut">
              <a:rPr lang="en-US" smtClean="0"/>
              <a:t>6/15/2018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B9E6F075-CA94-4D65-8168-264FA95CDDFB}" type="slidenum">
              <a:rPr lang="en-US" smtClean="0"/>
              <a:t>‹#›</a:t>
            </a:fld>
            <a:endParaRPr lang="en-US"/>
          </a:p>
        </p:txBody>
      </p:sp>
    </p:spTree>
    <p:extLst>
      <p:ext uri="{BB962C8B-B14F-4D97-AF65-F5344CB8AC3E}">
        <p14:creationId xmlns:p14="http://schemas.microsoft.com/office/powerpoint/2010/main" val="385395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fld id="{CA5065F2-7AFB-4F84-889B-E0F27AF24576}" type="datetimeFigureOut">
              <a:rPr lang="en-US" smtClean="0"/>
              <a:t>6/15/2018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B9E6F075-CA94-4D65-8168-264FA95CDDFB}" type="slidenum">
              <a:rPr lang="en-US" smtClean="0"/>
              <a:t>‹#›</a:t>
            </a:fld>
            <a:endParaRPr lang="en-US"/>
          </a:p>
        </p:txBody>
      </p:sp>
    </p:spTree>
    <p:extLst>
      <p:ext uri="{BB962C8B-B14F-4D97-AF65-F5344CB8AC3E}">
        <p14:creationId xmlns:p14="http://schemas.microsoft.com/office/powerpoint/2010/main" val="133235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a:latin typeface="+mn-lt"/>
                <a:cs typeface="+mn-cs"/>
              </a:defRPr>
            </a:lvl1pPr>
          </a:lstStyle>
          <a:p>
            <a:fld id="{CA5065F2-7AFB-4F84-889B-E0F27AF24576}" type="datetimeFigureOut">
              <a:rPr lang="en-US" smtClean="0"/>
              <a:t>6/15/2018</a:t>
            </a:fld>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cs typeface="+mn-cs"/>
              </a:defRPr>
            </a:lvl1pPr>
          </a:lstStyle>
          <a:p>
            <a:endParaRPr lang="en-US"/>
          </a:p>
        </p:txBody>
      </p:sp>
      <p:sp>
        <p:nvSpPr>
          <p:cNvPr id="5"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B9E6F075-CA94-4D65-8168-264FA95CDDFB}" type="slidenum">
              <a:rPr lang="en-US" smtClean="0"/>
              <a:t>‹#›</a:t>
            </a:fld>
            <a:endParaRPr lang="en-US"/>
          </a:p>
        </p:txBody>
      </p:sp>
    </p:spTree>
    <p:extLst>
      <p:ext uri="{BB962C8B-B14F-4D97-AF65-F5344CB8AC3E}">
        <p14:creationId xmlns:p14="http://schemas.microsoft.com/office/powerpoint/2010/main" val="1077220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Rectangle 3"/>
          <p:cNvSpPr/>
          <p:nvPr/>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7" name="Group 18"/>
          <p:cNvGrpSpPr>
            <a:grpSpLocks/>
          </p:cNvGrpSpPr>
          <p:nvPr/>
        </p:nvGrpSpPr>
        <p:grpSpPr bwMode="auto">
          <a:xfrm>
            <a:off x="3717925" y="5872163"/>
            <a:ext cx="1708150" cy="395287"/>
            <a:chOff x="3718117" y="5713390"/>
            <a:chExt cx="1707767" cy="525628"/>
          </a:xfrm>
        </p:grpSpPr>
        <p:pic>
          <p:nvPicPr>
            <p:cNvPr id="8" name="Picture 19">
              <a:hlinkClick r:id="rId2"/>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a:hlinkClick r:id="rId4"/>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a:hlinkClick r:id="rId6"/>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2">
              <a:hlinkClick r:id="rId8"/>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23"/>
          <p:cNvSpPr txBox="1">
            <a:spLocks noChangeArrowheads="1"/>
          </p:cNvSpPr>
          <p:nvPr/>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5400" b="1" smtClean="0">
                <a:solidFill>
                  <a:schemeClr val="bg1"/>
                </a:solidFill>
              </a:rPr>
              <a:t>www.FLDOE.org</a:t>
            </a:r>
          </a:p>
        </p:txBody>
      </p:sp>
      <p:pic>
        <p:nvPicPr>
          <p:cNvPr id="13" name="Picture 24" descr="FDOELogo.png"/>
          <p:cNvPicPr>
            <a:picLocks noChangeAspect="1"/>
          </p:cNvPicPr>
          <p:nvPr/>
        </p:nvPicPr>
        <p:blipFill>
          <a:blip r:embed="rId10">
            <a:extLst>
              <a:ext uri="{28A0092B-C50C-407E-A947-70E740481C1C}">
                <a14:useLocalDpi xmlns:a14="http://schemas.microsoft.com/office/drawing/2010/main" val="0"/>
              </a:ext>
            </a:extLst>
          </a:blip>
          <a:srcRect l="4701" t="10345" r="67973" b="10629"/>
          <a:stretch>
            <a:fillRect/>
          </a:stretch>
        </p:blipFill>
        <p:spPr bwMode="auto">
          <a:xfrm>
            <a:off x="3294063" y="439738"/>
            <a:ext cx="25273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01333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A5065F2-7AFB-4F84-889B-E0F27AF24576}" type="datetimeFigureOut">
              <a:rPr lang="en-US" smtClean="0"/>
              <a:t>6/15/2018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9E6F075-CA94-4D65-8168-264FA95CDDFB}" type="slidenum">
              <a:rPr lang="en-US" smtClean="0"/>
              <a:t>‹#›</a:t>
            </a:fld>
            <a:endParaRPr lang="en-US"/>
          </a:p>
        </p:txBody>
      </p:sp>
    </p:spTree>
    <p:extLst>
      <p:ext uri="{BB962C8B-B14F-4D97-AF65-F5344CB8AC3E}">
        <p14:creationId xmlns:p14="http://schemas.microsoft.com/office/powerpoint/2010/main" val="73785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A5065F2-7AFB-4F84-889B-E0F27AF24576}" type="datetimeFigureOut">
              <a:rPr lang="en-US" smtClean="0"/>
              <a:t>6/15/2018</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9E6F075-CA94-4D65-8168-264FA95CDDFB}" type="slidenum">
              <a:rPr lang="en-US" smtClean="0"/>
              <a:t>‹#›</a:t>
            </a:fld>
            <a:endParaRPr lang="en-US"/>
          </a:p>
        </p:txBody>
      </p:sp>
    </p:spTree>
    <p:extLst>
      <p:ext uri="{BB962C8B-B14F-4D97-AF65-F5344CB8AC3E}">
        <p14:creationId xmlns:p14="http://schemas.microsoft.com/office/powerpoint/2010/main" val="244522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279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3572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3767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1261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474663"/>
            <a:ext cx="48133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3323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8" descr="FDOE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468313"/>
            <a:ext cx="48133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6806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073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8289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fldoe.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906588"/>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p:nvSpPr>
        <p:spPr>
          <a:xfrm>
            <a:off x="628650" y="6400800"/>
            <a:ext cx="7886700" cy="38735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20"/>
              </a:rPr>
              <a:t>www.FLDOE.org</a:t>
            </a:r>
            <a:endParaRPr lang="en-US" sz="1200" b="1" dirty="0" smtClean="0">
              <a:solidFill>
                <a:srgbClr val="262A63"/>
              </a:solidFill>
              <a:latin typeface="Arial" panose="020B0604020202020204" pitchFamily="34" charset="0"/>
            </a:endParaRPr>
          </a:p>
        </p:txBody>
      </p:sp>
      <p:cxnSp>
        <p:nvCxnSpPr>
          <p:cNvPr id="11" name="Straight Connector 10"/>
          <p:cNvCxnSpPr/>
          <p:nvPr/>
        </p:nvCxnSpPr>
        <p:spPr>
          <a:xfrm flipH="1">
            <a:off x="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86400" y="6711950"/>
            <a:ext cx="3657600"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1034" name="TextBox 9"/>
          <p:cNvSpPr txBox="1">
            <a:spLocks noChangeArrowheads="1"/>
          </p:cNvSpPr>
          <p:nvPr/>
        </p:nvSpPr>
        <p:spPr bwMode="auto">
          <a:xfrm>
            <a:off x="8628063" y="6324600"/>
            <a:ext cx="47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fld id="{8A51B899-7B57-42AC-B1CE-4326C739CDC3}" type="slidenum">
              <a:rPr lang="en-US" altLang="en-US" sz="1600" smtClean="0">
                <a:solidFill>
                  <a:srgbClr val="7F7F7F"/>
                </a:solidFill>
              </a:rPr>
              <a:pPr eaLnBrk="1" hangingPunct="1">
                <a:defRPr/>
              </a:pPr>
              <a:t>‹#›</a:t>
            </a:fld>
            <a:endParaRPr lang="en-US" altLang="en-US" sz="1600" smtClean="0">
              <a:solidFill>
                <a:srgbClr val="7F7F7F"/>
              </a:solidFill>
            </a:endParaRPr>
          </a:p>
        </p:txBody>
      </p:sp>
    </p:spTree>
    <p:extLst>
      <p:ext uri="{BB962C8B-B14F-4D97-AF65-F5344CB8AC3E}">
        <p14:creationId xmlns:p14="http://schemas.microsoft.com/office/powerpoint/2010/main" val="2040547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lang="en-US" sz="3200" b="1" kern="1200">
          <a:solidFill>
            <a:srgbClr val="262A63"/>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3200" b="1">
          <a:solidFill>
            <a:srgbClr val="262A63"/>
          </a:solidFill>
          <a:latin typeface="Calibri" panose="020F0502020204030204" pitchFamily="34" charset="0"/>
        </a:defRPr>
      </a:lvl2pPr>
      <a:lvl3pPr algn="l" rtl="0" eaLnBrk="1" fontAlgn="base" hangingPunct="1">
        <a:lnSpc>
          <a:spcPct val="90000"/>
        </a:lnSpc>
        <a:spcBef>
          <a:spcPct val="0"/>
        </a:spcBef>
        <a:spcAft>
          <a:spcPct val="0"/>
        </a:spcAft>
        <a:defRPr sz="3200" b="1">
          <a:solidFill>
            <a:srgbClr val="262A63"/>
          </a:solidFill>
          <a:latin typeface="Calibri" panose="020F0502020204030204" pitchFamily="34" charset="0"/>
        </a:defRPr>
      </a:lvl3pPr>
      <a:lvl4pPr algn="l" rtl="0" eaLnBrk="1" fontAlgn="base" hangingPunct="1">
        <a:lnSpc>
          <a:spcPct val="90000"/>
        </a:lnSpc>
        <a:spcBef>
          <a:spcPct val="0"/>
        </a:spcBef>
        <a:spcAft>
          <a:spcPct val="0"/>
        </a:spcAft>
        <a:defRPr sz="3200" b="1">
          <a:solidFill>
            <a:srgbClr val="262A63"/>
          </a:solidFill>
          <a:latin typeface="Calibri" panose="020F0502020204030204" pitchFamily="34" charset="0"/>
        </a:defRPr>
      </a:lvl4pPr>
      <a:lvl5pPr algn="l" rtl="0" eaLnBrk="1" fontAlgn="base" hangingPunct="1">
        <a:lnSpc>
          <a:spcPct val="90000"/>
        </a:lnSpc>
        <a:spcBef>
          <a:spcPct val="0"/>
        </a:spcBef>
        <a:spcAft>
          <a:spcPct val="0"/>
        </a:spcAft>
        <a:defRPr sz="3200" b="1">
          <a:solidFill>
            <a:srgbClr val="262A63"/>
          </a:solidFill>
          <a:latin typeface="Calibri" panose="020F0502020204030204" pitchFamily="34" charset="0"/>
        </a:defRPr>
      </a:lvl5pPr>
      <a:lvl6pPr marL="457200" algn="l" rtl="0" eaLnBrk="1" fontAlgn="base" hangingPunct="1">
        <a:lnSpc>
          <a:spcPct val="90000"/>
        </a:lnSpc>
        <a:spcBef>
          <a:spcPct val="0"/>
        </a:spcBef>
        <a:spcAft>
          <a:spcPct val="0"/>
        </a:spcAft>
        <a:defRPr sz="3200" b="1">
          <a:solidFill>
            <a:srgbClr val="262A63"/>
          </a:solidFill>
          <a:latin typeface="Calibri" panose="020F0502020204030204" pitchFamily="34" charset="0"/>
        </a:defRPr>
      </a:lvl6pPr>
      <a:lvl7pPr marL="914400" algn="l" rtl="0" eaLnBrk="1" fontAlgn="base" hangingPunct="1">
        <a:lnSpc>
          <a:spcPct val="90000"/>
        </a:lnSpc>
        <a:spcBef>
          <a:spcPct val="0"/>
        </a:spcBef>
        <a:spcAft>
          <a:spcPct val="0"/>
        </a:spcAft>
        <a:defRPr sz="3200" b="1">
          <a:solidFill>
            <a:srgbClr val="262A63"/>
          </a:solidFill>
          <a:latin typeface="Calibri" panose="020F0502020204030204" pitchFamily="34" charset="0"/>
        </a:defRPr>
      </a:lvl7pPr>
      <a:lvl8pPr marL="1371600" algn="l" rtl="0" eaLnBrk="1" fontAlgn="base" hangingPunct="1">
        <a:lnSpc>
          <a:spcPct val="90000"/>
        </a:lnSpc>
        <a:spcBef>
          <a:spcPct val="0"/>
        </a:spcBef>
        <a:spcAft>
          <a:spcPct val="0"/>
        </a:spcAft>
        <a:defRPr sz="3200" b="1">
          <a:solidFill>
            <a:srgbClr val="262A63"/>
          </a:solidFill>
          <a:latin typeface="Calibri" panose="020F0502020204030204" pitchFamily="34" charset="0"/>
        </a:defRPr>
      </a:lvl8pPr>
      <a:lvl9pPr marL="1828800" algn="l" rtl="0" eaLnBrk="1" fontAlgn="base" hangingPunct="1">
        <a:lnSpc>
          <a:spcPct val="90000"/>
        </a:lnSpc>
        <a:spcBef>
          <a:spcPct val="0"/>
        </a:spcBef>
        <a:spcAft>
          <a:spcPct val="0"/>
        </a:spcAft>
        <a:defRPr sz="3200" b="1">
          <a:solidFill>
            <a:srgbClr val="262A63"/>
          </a:solidFill>
          <a:latin typeface="Calibri" panose="020F0502020204030204" pitchFamily="34" charset="0"/>
        </a:defRPr>
      </a:lvl9pPr>
    </p:titleStyle>
    <p:bodyStyle>
      <a:lvl1pPr marL="228600" indent="-228600" algn="l" rtl="0" eaLnBrk="1" fontAlgn="base" hangingPunct="1">
        <a:lnSpc>
          <a:spcPct val="90000"/>
        </a:lnSpc>
        <a:spcBef>
          <a:spcPts val="1000"/>
        </a:spcBef>
        <a:spcAft>
          <a:spcPct val="0"/>
        </a:spcAft>
        <a:buClr>
          <a:srgbClr val="262A63"/>
        </a:buClr>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rtl="0" eaLnBrk="1" fontAlgn="base" hangingPunct="1">
        <a:lnSpc>
          <a:spcPct val="90000"/>
        </a:lnSpc>
        <a:spcBef>
          <a:spcPts val="500"/>
        </a:spcBef>
        <a:spcAft>
          <a:spcPct val="0"/>
        </a:spcAft>
        <a:buClr>
          <a:srgbClr val="00689B"/>
        </a:buClr>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rtl="0" eaLnBrk="1" fontAlgn="base" hangingPunct="1">
        <a:lnSpc>
          <a:spcPct val="90000"/>
        </a:lnSpc>
        <a:spcBef>
          <a:spcPts val="500"/>
        </a:spcBef>
        <a:spcAft>
          <a:spcPct val="0"/>
        </a:spcAft>
        <a:buClr>
          <a:srgbClr val="00A88D"/>
        </a:buClr>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371600" algn="l" rtl="0" eaLnBrk="1" fontAlgn="base" hangingPunct="1">
        <a:lnSpc>
          <a:spcPct val="90000"/>
        </a:lnSpc>
        <a:spcBef>
          <a:spcPts val="500"/>
        </a:spcBef>
        <a:spcAft>
          <a:spcPct val="0"/>
        </a:spcAft>
        <a:buClr>
          <a:srgbClr val="9CB63C"/>
        </a:buClr>
        <a:buFont typeface="Arial" panose="020B0604020202020204" pitchFamily="34" charset="0"/>
        <a:defRPr sz="2000" kern="1200">
          <a:solidFill>
            <a:schemeClr val="tx1"/>
          </a:solidFill>
          <a:latin typeface="Calibri" panose="020F0502020204030204" pitchFamily="34" charset="0"/>
          <a:ea typeface="+mn-ea"/>
          <a:cs typeface="+mn-cs"/>
        </a:defRPr>
      </a:lvl4pPr>
      <a:lvl5pPr marL="2057400" indent="-228600" algn="l" rtl="0" eaLnBrk="1" fontAlgn="base" hangingPunct="1">
        <a:lnSpc>
          <a:spcPct val="90000"/>
        </a:lnSpc>
        <a:spcBef>
          <a:spcPts val="500"/>
        </a:spcBef>
        <a:spcAft>
          <a:spcPct val="0"/>
        </a:spcAft>
        <a:buClr>
          <a:srgbClr val="CD9D2C"/>
        </a:buClr>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ony.Justice@fldoe.org" TargetMode="External"/><Relationship Id="rId2" Type="http://schemas.openxmlformats.org/officeDocument/2006/relationships/hyperlink" Target="mailto:Kenneth.Dukes@fldo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FTE Recalibration</a:t>
            </a:r>
            <a:endParaRPr lang="en-US" dirty="0"/>
          </a:p>
        </p:txBody>
      </p:sp>
      <p:sp>
        <p:nvSpPr>
          <p:cNvPr id="3" name="Subtitle 2"/>
          <p:cNvSpPr>
            <a:spLocks noGrp="1"/>
          </p:cNvSpPr>
          <p:nvPr>
            <p:ph type="body" idx="1"/>
          </p:nvPr>
        </p:nvSpPr>
        <p:spPr/>
        <p:txBody>
          <a:bodyPr/>
          <a:lstStyle/>
          <a:p>
            <a:pPr algn="ctr"/>
            <a:r>
              <a:rPr lang="en-US" dirty="0" smtClean="0"/>
              <a:t>Kendra Jahnke</a:t>
            </a:r>
          </a:p>
          <a:p>
            <a:pPr algn="ctr"/>
            <a:r>
              <a:rPr lang="en-US" dirty="0" smtClean="0"/>
              <a:t>June 2018</a:t>
            </a:r>
            <a:endParaRPr lang="en-US" dirty="0"/>
          </a:p>
        </p:txBody>
      </p:sp>
    </p:spTree>
    <p:extLst>
      <p:ext uri="{BB962C8B-B14F-4D97-AF65-F5344CB8AC3E}">
        <p14:creationId xmlns:p14="http://schemas.microsoft.com/office/powerpoint/2010/main" val="3199031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FTE Reports</a:t>
            </a:r>
            <a:endParaRPr lang="en-US" dirty="0"/>
          </a:p>
        </p:txBody>
      </p:sp>
      <p:sp>
        <p:nvSpPr>
          <p:cNvPr id="4" name="TextBox 3"/>
          <p:cNvSpPr txBox="1"/>
          <p:nvPr/>
        </p:nvSpPr>
        <p:spPr>
          <a:xfrm>
            <a:off x="628650" y="2008488"/>
            <a:ext cx="7886700" cy="2816156"/>
          </a:xfrm>
          <a:prstGeom prst="rect">
            <a:avLst/>
          </a:prstGeom>
          <a:noFill/>
          <a:ln>
            <a:noFill/>
          </a:ln>
        </p:spPr>
        <p:txBody>
          <a:bodyPr wrap="square" rtlCol="0">
            <a:spAutoFit/>
          </a:bodyPr>
          <a:lstStyle/>
          <a:p>
            <a:pPr>
              <a:spcBef>
                <a:spcPts val="0"/>
              </a:spcBef>
              <a:spcAft>
                <a:spcPts val="0"/>
              </a:spcAft>
              <a:buClr>
                <a:srgbClr val="FFC000"/>
              </a:buClr>
            </a:pPr>
            <a:r>
              <a:rPr lang="en-US" b="1" u="sng" dirty="0" smtClean="0"/>
              <a:t>NEW Reported </a:t>
            </a:r>
            <a:r>
              <a:rPr lang="en-US" b="1" u="sng" dirty="0"/>
              <a:t>FTE Reports </a:t>
            </a:r>
          </a:p>
          <a:p>
            <a:pPr marL="285750" indent="-285750">
              <a:buFont typeface="Arial" panose="020B0604020202020204" pitchFamily="34" charset="0"/>
              <a:buChar char="•"/>
            </a:pPr>
            <a:endParaRPr lang="en-US" sz="1600" b="1" dirty="0" smtClean="0"/>
          </a:p>
          <a:p>
            <a:pPr marL="285750" indent="-285750">
              <a:buFont typeface="Arial" panose="020B0604020202020204" pitchFamily="34" charset="0"/>
              <a:buChar char="•"/>
            </a:pPr>
            <a:r>
              <a:rPr lang="en-US" sz="1600" b="1" dirty="0" smtClean="0"/>
              <a:t>F71513 (Surveys 1 and 4) –</a:t>
            </a:r>
            <a:r>
              <a:rPr lang="en-US" sz="1600" dirty="0"/>
              <a:t> </a:t>
            </a:r>
            <a:r>
              <a:rPr lang="en-US" sz="1600" dirty="0" smtClean="0"/>
              <a:t>DOE generated student-level </a:t>
            </a:r>
            <a:r>
              <a:rPr lang="en-US" sz="1600" dirty="0"/>
              <a:t>DJJ FTE Data Quality </a:t>
            </a:r>
            <a:r>
              <a:rPr lang="en-US" sz="1600" dirty="0" smtClean="0"/>
              <a:t>report ran </a:t>
            </a:r>
            <a:r>
              <a:rPr lang="en-US" sz="1600" dirty="0"/>
              <a:t>throughout Survey 1 and 4</a:t>
            </a:r>
            <a:r>
              <a:rPr lang="en-US" sz="1600" dirty="0" smtClean="0"/>
              <a:t>. </a:t>
            </a:r>
          </a:p>
          <a:p>
            <a:pPr marL="742950" lvl="1" indent="-285750">
              <a:buFont typeface="Arial" panose="020B0604020202020204" pitchFamily="34" charset="0"/>
              <a:buChar char="•"/>
            </a:pPr>
            <a:r>
              <a:rPr lang="en-US" sz="1600" dirty="0" smtClean="0"/>
              <a:t>Displays </a:t>
            </a:r>
            <a:r>
              <a:rPr lang="en-US" sz="1600" dirty="0"/>
              <a:t>each student instructed by an active DJJ school in Survey 1 and or Survey 4, if the student’s total reported FTE exceeds .3888</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500" dirty="0"/>
          </a:p>
          <a:p>
            <a:pPr lvl="2"/>
            <a:endParaRPr lang="en-US" sz="600" dirty="0"/>
          </a:p>
          <a:p>
            <a:pPr>
              <a:spcBef>
                <a:spcPts val="0"/>
              </a:spcBef>
              <a:spcAft>
                <a:spcPts val="0"/>
              </a:spcAft>
            </a:pPr>
            <a:endParaRPr lang="en-US" sz="1200" b="1" u="sng" dirty="0" smtClean="0"/>
          </a:p>
          <a:p>
            <a:pPr lvl="1"/>
            <a:endParaRPr lang="en-US" sz="1400" dirty="0" smtClean="0"/>
          </a:p>
        </p:txBody>
      </p:sp>
      <p:pic>
        <p:nvPicPr>
          <p:cNvPr id="3" name="Picture 2"/>
          <p:cNvPicPr>
            <a:picLocks noChangeAspect="1"/>
          </p:cNvPicPr>
          <p:nvPr/>
        </p:nvPicPr>
        <p:blipFill>
          <a:blip r:embed="rId2"/>
          <a:stretch>
            <a:fillRect/>
          </a:stretch>
        </p:blipFill>
        <p:spPr>
          <a:xfrm>
            <a:off x="350154" y="3648137"/>
            <a:ext cx="8443692" cy="1978305"/>
          </a:xfrm>
          <a:prstGeom prst="rect">
            <a:avLst/>
          </a:prstGeom>
          <a:ln>
            <a:solidFill>
              <a:schemeClr val="accent1">
                <a:lumMod val="75000"/>
              </a:schemeClr>
            </a:solidFill>
          </a:ln>
        </p:spPr>
      </p:pic>
    </p:spTree>
    <p:extLst>
      <p:ext uri="{BB962C8B-B14F-4D97-AF65-F5344CB8AC3E}">
        <p14:creationId xmlns:p14="http://schemas.microsoft.com/office/powerpoint/2010/main" val="262547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FTE Reports</a:t>
            </a:r>
            <a:endParaRPr lang="en-US" dirty="0"/>
          </a:p>
        </p:txBody>
      </p:sp>
      <p:sp>
        <p:nvSpPr>
          <p:cNvPr id="4" name="TextBox 3"/>
          <p:cNvSpPr txBox="1"/>
          <p:nvPr/>
        </p:nvSpPr>
        <p:spPr>
          <a:xfrm>
            <a:off x="628650" y="2008488"/>
            <a:ext cx="7886700" cy="2092881"/>
          </a:xfrm>
          <a:prstGeom prst="rect">
            <a:avLst/>
          </a:prstGeom>
          <a:noFill/>
          <a:ln>
            <a:noFill/>
          </a:ln>
        </p:spPr>
        <p:txBody>
          <a:bodyPr wrap="square" rtlCol="0">
            <a:spAutoFit/>
          </a:bodyPr>
          <a:lstStyle/>
          <a:p>
            <a:pPr>
              <a:spcBef>
                <a:spcPts val="0"/>
              </a:spcBef>
              <a:spcAft>
                <a:spcPts val="0"/>
              </a:spcAft>
              <a:buClr>
                <a:srgbClr val="FFC000"/>
              </a:buClr>
            </a:pPr>
            <a:r>
              <a:rPr lang="en-US" b="1" u="sng" dirty="0" smtClean="0"/>
              <a:t>NEW Reported </a:t>
            </a:r>
            <a:r>
              <a:rPr lang="en-US" b="1" u="sng" dirty="0"/>
              <a:t>FTE Reports </a:t>
            </a:r>
          </a:p>
          <a:p>
            <a:pPr marL="285750" indent="-285750">
              <a:buFont typeface="Arial" panose="020B0604020202020204" pitchFamily="34" charset="0"/>
              <a:buChar char="•"/>
            </a:pPr>
            <a:endParaRPr lang="en-US" sz="1600" b="1" dirty="0" smtClean="0"/>
          </a:p>
          <a:p>
            <a:pPr marL="285750" indent="-285750">
              <a:buFont typeface="Arial" panose="020B0604020202020204" pitchFamily="34" charset="0"/>
              <a:buChar char="•"/>
            </a:pPr>
            <a:r>
              <a:rPr lang="en-US" sz="1600" b="1" dirty="0" smtClean="0"/>
              <a:t>F71514 </a:t>
            </a:r>
            <a:r>
              <a:rPr lang="en-US" sz="1600" b="1" dirty="0"/>
              <a:t>(Surveys 1 and 4) –</a:t>
            </a:r>
            <a:r>
              <a:rPr lang="en-US" sz="1600" dirty="0"/>
              <a:t> DOE generated district-level DJJ FTE Data Quality report ran throughout Survey 1 and 4. </a:t>
            </a:r>
            <a:endParaRPr lang="en-US" sz="1600" dirty="0" smtClean="0"/>
          </a:p>
          <a:p>
            <a:pPr marL="742950" lvl="1" indent="-285750">
              <a:buFont typeface="Arial" panose="020B0604020202020204" pitchFamily="34" charset="0"/>
              <a:buChar char="•"/>
            </a:pPr>
            <a:r>
              <a:rPr lang="en-US" sz="1600" dirty="0" smtClean="0"/>
              <a:t>Displays </a:t>
            </a:r>
            <a:r>
              <a:rPr lang="en-US" sz="1600" dirty="0"/>
              <a:t>active DJJ schools with the total number of students reported in Survey 1 and or 4 with FTE greater than .3888. </a:t>
            </a:r>
            <a:endParaRPr lang="en-US" sz="1600" dirty="0" smtClean="0"/>
          </a:p>
          <a:p>
            <a:pPr marL="742950" lvl="1" indent="-285750">
              <a:buFont typeface="Arial" panose="020B0604020202020204" pitchFamily="34" charset="0"/>
              <a:buChar char="•"/>
            </a:pPr>
            <a:r>
              <a:rPr lang="en-US" sz="1600" dirty="0" smtClean="0"/>
              <a:t>Active </a:t>
            </a:r>
            <a:r>
              <a:rPr lang="en-US" sz="1600" dirty="0"/>
              <a:t>DJJ schools with zero students reported in Survey 1 and or 4 with FTE greater than .3888 will not appear on this </a:t>
            </a:r>
            <a:r>
              <a:rPr lang="en-US" sz="1600" dirty="0" smtClean="0"/>
              <a:t>list.</a:t>
            </a:r>
            <a:endParaRPr lang="en-US" sz="1400" dirty="0" smtClean="0"/>
          </a:p>
        </p:txBody>
      </p:sp>
      <p:pic>
        <p:nvPicPr>
          <p:cNvPr id="7" name="Picture 6"/>
          <p:cNvPicPr>
            <a:picLocks noChangeAspect="1"/>
          </p:cNvPicPr>
          <p:nvPr/>
        </p:nvPicPr>
        <p:blipFill>
          <a:blip r:embed="rId2"/>
          <a:stretch>
            <a:fillRect/>
          </a:stretch>
        </p:blipFill>
        <p:spPr>
          <a:xfrm>
            <a:off x="1920010" y="4101369"/>
            <a:ext cx="5303980" cy="2347163"/>
          </a:xfrm>
          <a:prstGeom prst="rect">
            <a:avLst/>
          </a:prstGeom>
          <a:ln>
            <a:solidFill>
              <a:schemeClr val="accent1">
                <a:lumMod val="75000"/>
              </a:schemeClr>
            </a:solidFill>
          </a:ln>
        </p:spPr>
      </p:pic>
    </p:spTree>
    <p:extLst>
      <p:ext uri="{BB962C8B-B14F-4D97-AF65-F5344CB8AC3E}">
        <p14:creationId xmlns:p14="http://schemas.microsoft.com/office/powerpoint/2010/main" val="380366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FTE Reports</a:t>
            </a:r>
            <a:endParaRPr lang="en-US" dirty="0"/>
          </a:p>
        </p:txBody>
      </p:sp>
      <p:sp>
        <p:nvSpPr>
          <p:cNvPr id="4" name="TextBox 3"/>
          <p:cNvSpPr txBox="1"/>
          <p:nvPr/>
        </p:nvSpPr>
        <p:spPr>
          <a:xfrm>
            <a:off x="628650" y="2008488"/>
            <a:ext cx="7886700" cy="4324261"/>
          </a:xfrm>
          <a:prstGeom prst="rect">
            <a:avLst/>
          </a:prstGeom>
          <a:noFill/>
          <a:ln>
            <a:noFill/>
          </a:ln>
        </p:spPr>
        <p:txBody>
          <a:bodyPr wrap="square" rtlCol="0">
            <a:spAutoFit/>
          </a:bodyPr>
          <a:lstStyle/>
          <a:p>
            <a:pPr>
              <a:spcBef>
                <a:spcPts val="0"/>
              </a:spcBef>
              <a:spcAft>
                <a:spcPts val="0"/>
              </a:spcAft>
              <a:buClr>
                <a:srgbClr val="FFC000"/>
              </a:buClr>
            </a:pPr>
            <a:r>
              <a:rPr lang="en-US" b="1" u="sng" dirty="0" smtClean="0"/>
              <a:t>Recalibrated </a:t>
            </a:r>
            <a:r>
              <a:rPr lang="en-US" b="1" u="sng" dirty="0"/>
              <a:t>FTE Reports </a:t>
            </a:r>
          </a:p>
          <a:p>
            <a:pPr marL="285750" indent="-285750">
              <a:buFont typeface="Arial" panose="020B0604020202020204" pitchFamily="34" charset="0"/>
              <a:buChar char="•"/>
            </a:pPr>
            <a:r>
              <a:rPr lang="en-US" sz="1600" dirty="0"/>
              <a:t>DOE generated after state processing for Surveys 2, 3, and 4.</a:t>
            </a:r>
            <a:endParaRPr lang="en-US" sz="1400" dirty="0"/>
          </a:p>
          <a:p>
            <a:pPr marL="742950" lvl="1" indent="-285750">
              <a:buFont typeface="Arial" panose="020B0604020202020204" pitchFamily="34" charset="0"/>
              <a:buChar char="•"/>
            </a:pPr>
            <a:r>
              <a:rPr lang="en-US" sz="1400" dirty="0"/>
              <a:t>Recalibrated FTE reports and files are only available for a limited time. Districts should download ALL recalibrated FTE files made available after each survey. </a:t>
            </a:r>
            <a:endParaRPr lang="en-US" sz="1400" dirty="0" smtClean="0"/>
          </a:p>
          <a:p>
            <a:pPr lvl="1"/>
            <a:endParaRPr lang="en-US" sz="1200" dirty="0"/>
          </a:p>
          <a:p>
            <a:pPr marL="171450" indent="-171450">
              <a:buFont typeface="Arial" panose="020B0604020202020204" pitchFamily="34" charset="0"/>
              <a:buChar char="•"/>
            </a:pPr>
            <a:r>
              <a:rPr lang="en-US" sz="1600" b="1" u="sng" dirty="0"/>
              <a:t>Preliminary</a:t>
            </a:r>
            <a:r>
              <a:rPr lang="en-US" sz="1600" dirty="0"/>
              <a:t> FTE Recalibrated reports will be run following the close of Survey </a:t>
            </a:r>
            <a:r>
              <a:rPr lang="en-US" sz="1600" dirty="0" smtClean="0"/>
              <a:t>2, 3, and 4 </a:t>
            </a:r>
            <a:r>
              <a:rPr lang="en-US" sz="1600" dirty="0"/>
              <a:t>state processing and should be downloaded and reviewed by districts to make any necessary data reporting corrections by the end of the Survey </a:t>
            </a:r>
            <a:r>
              <a:rPr lang="en-US" sz="1600" dirty="0" smtClean="0"/>
              <a:t>amendment window. </a:t>
            </a:r>
          </a:p>
          <a:p>
            <a:pPr marL="171450" indent="-1714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District-level Summary Reports</a:t>
            </a:r>
          </a:p>
          <a:p>
            <a:pPr marL="742950" lvl="1" indent="-285750">
              <a:buFont typeface="Arial" panose="020B0604020202020204" pitchFamily="34" charset="0"/>
              <a:buChar char="•"/>
            </a:pPr>
            <a:r>
              <a:rPr lang="en-US" sz="1600" b="1" dirty="0"/>
              <a:t>F71344 and F71345 (data file F71354)  </a:t>
            </a:r>
            <a:r>
              <a:rPr lang="en-US" sz="1600" dirty="0"/>
              <a:t>– </a:t>
            </a:r>
            <a:r>
              <a:rPr lang="en-US" sz="1500" dirty="0"/>
              <a:t>Recalibrated version of the F05107 and F05108 reports.</a:t>
            </a:r>
          </a:p>
          <a:p>
            <a:pPr lvl="1"/>
            <a:endParaRPr lang="en-US" sz="1500" dirty="0"/>
          </a:p>
          <a:p>
            <a:pPr marL="742950" lvl="1" indent="-285750" fontAlgn="base">
              <a:buFont typeface="Arial" panose="020B0604020202020204" pitchFamily="34" charset="0"/>
              <a:buChar char="•"/>
            </a:pPr>
            <a:r>
              <a:rPr lang="en-US" sz="1600" b="1" dirty="0"/>
              <a:t>F71451</a:t>
            </a:r>
            <a:r>
              <a:rPr lang="en-US" sz="1500" b="1" dirty="0"/>
              <a:t> </a:t>
            </a:r>
            <a:r>
              <a:rPr lang="en-US" sz="1500" dirty="0"/>
              <a:t>– </a:t>
            </a:r>
            <a:r>
              <a:rPr lang="en-US" sz="1500" dirty="0">
                <a:solidFill>
                  <a:prstClr val="black"/>
                </a:solidFill>
                <a:ea typeface="MS PGothic" panose="020B0600070205080204" pitchFamily="34" charset="-128"/>
              </a:rPr>
              <a:t>This report is divided up by district schools and will show the amount of FTE reported by the school, the amount of FTE recalibrated for the school, and the count of students reported by the school. The amount of FTE reported, FTE recalibrated, and total students shared by another district or school is also listed.</a:t>
            </a:r>
          </a:p>
          <a:p>
            <a:pPr marL="171450" indent="-171450">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65519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7547" y="782525"/>
            <a:ext cx="5715000" cy="400110"/>
          </a:xfrm>
          <a:prstGeom prst="rect">
            <a:avLst/>
          </a:prstGeom>
          <a:noFill/>
        </p:spPr>
        <p:txBody>
          <a:bodyPr wrap="square" rtlCol="0">
            <a:spAutoFit/>
          </a:bodyPr>
          <a:lstStyle/>
          <a:p>
            <a:pPr algn="ctr"/>
            <a:r>
              <a:rPr lang="en-US" sz="2000" dirty="0" smtClean="0"/>
              <a:t>Example of Report F71451</a:t>
            </a:r>
            <a:endParaRPr lang="en-US" sz="2000" dirty="0"/>
          </a:p>
        </p:txBody>
      </p:sp>
      <p:pic>
        <p:nvPicPr>
          <p:cNvPr id="4" name="Picture 3"/>
          <p:cNvPicPr>
            <a:picLocks noChangeAspect="1"/>
          </p:cNvPicPr>
          <p:nvPr/>
        </p:nvPicPr>
        <p:blipFill>
          <a:blip r:embed="rId2"/>
          <a:stretch>
            <a:fillRect/>
          </a:stretch>
        </p:blipFill>
        <p:spPr>
          <a:xfrm>
            <a:off x="75125" y="1420623"/>
            <a:ext cx="8994734" cy="4988414"/>
          </a:xfrm>
          <a:prstGeom prst="rect">
            <a:avLst/>
          </a:prstGeom>
          <a:ln>
            <a:solidFill>
              <a:schemeClr val="tx1"/>
            </a:solidFill>
          </a:ln>
        </p:spPr>
      </p:pic>
    </p:spTree>
    <p:extLst>
      <p:ext uri="{BB962C8B-B14F-4D97-AF65-F5344CB8AC3E}">
        <p14:creationId xmlns:p14="http://schemas.microsoft.com/office/powerpoint/2010/main" val="108520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FTE Reports</a:t>
            </a:r>
            <a:endParaRPr lang="en-US" dirty="0"/>
          </a:p>
        </p:txBody>
      </p:sp>
      <p:sp>
        <p:nvSpPr>
          <p:cNvPr id="4" name="TextBox 3"/>
          <p:cNvSpPr txBox="1"/>
          <p:nvPr/>
        </p:nvSpPr>
        <p:spPr>
          <a:xfrm>
            <a:off x="628650" y="2008488"/>
            <a:ext cx="7886700" cy="5139869"/>
          </a:xfrm>
          <a:prstGeom prst="rect">
            <a:avLst/>
          </a:prstGeom>
          <a:noFill/>
          <a:ln>
            <a:noFill/>
          </a:ln>
        </p:spPr>
        <p:txBody>
          <a:bodyPr wrap="square" rtlCol="0">
            <a:spAutoFit/>
          </a:bodyPr>
          <a:lstStyle/>
          <a:p>
            <a:pPr>
              <a:spcBef>
                <a:spcPts val="0"/>
              </a:spcBef>
              <a:spcAft>
                <a:spcPts val="0"/>
              </a:spcAft>
              <a:buClr>
                <a:srgbClr val="FFC000"/>
              </a:buClr>
            </a:pPr>
            <a:r>
              <a:rPr lang="en-US" b="1" u="sng" dirty="0" smtClean="0"/>
              <a:t>Recalibrated </a:t>
            </a:r>
            <a:r>
              <a:rPr lang="en-US" b="1" u="sng" dirty="0"/>
              <a:t>FTE Reports </a:t>
            </a:r>
          </a:p>
          <a:p>
            <a:pPr marL="285750" indent="-285750">
              <a:buFont typeface="Arial" panose="020B0604020202020204" pitchFamily="34" charset="0"/>
              <a:buChar char="•"/>
            </a:pPr>
            <a:r>
              <a:rPr lang="en-US" sz="1600" b="1" dirty="0" smtClean="0"/>
              <a:t>Student-level </a:t>
            </a:r>
            <a:r>
              <a:rPr lang="en-US" sz="1600" b="1" dirty="0"/>
              <a:t>Reports</a:t>
            </a:r>
          </a:p>
          <a:p>
            <a:r>
              <a:rPr lang="en-US" sz="1200" b="1" dirty="0"/>
              <a:t>F71347</a:t>
            </a:r>
            <a:r>
              <a:rPr lang="en-US" sz="1200" dirty="0"/>
              <a:t> – “Singles Report” - Individual student recalibrated FTE based on a single Student ID. Student ID only reported by one district. FTE is not shared.</a:t>
            </a:r>
          </a:p>
          <a:p>
            <a:pPr marL="0" lvl="1" indent="0">
              <a:lnSpc>
                <a:spcPct val="100000"/>
              </a:lnSpc>
              <a:spcBef>
                <a:spcPts val="0"/>
              </a:spcBef>
              <a:spcAft>
                <a:spcPts val="0"/>
              </a:spcAft>
              <a:buNone/>
            </a:pPr>
            <a:endParaRPr lang="en-US" sz="1200" dirty="0">
              <a:solidFill>
                <a:prstClr val="black"/>
              </a:solidFill>
              <a:ea typeface="Calibri"/>
              <a:cs typeface="Times New Roman"/>
            </a:endParaRPr>
          </a:p>
          <a:p>
            <a:pPr lvl="0"/>
            <a:r>
              <a:rPr lang="en-US" sz="1200" b="1" dirty="0">
                <a:solidFill>
                  <a:prstClr val="black"/>
                </a:solidFill>
              </a:rPr>
              <a:t>F71372</a:t>
            </a:r>
            <a:r>
              <a:rPr lang="en-US" sz="1200" dirty="0">
                <a:solidFill>
                  <a:prstClr val="black"/>
                </a:solidFill>
              </a:rPr>
              <a:t> – “Multiples Report” - Individual student recalibrated FTE based on Student ID; reported by multiple districts. FTE is shared.</a:t>
            </a:r>
          </a:p>
          <a:p>
            <a:pPr marL="461963" lvl="2" indent="0">
              <a:spcBef>
                <a:spcPts val="0"/>
              </a:spcBef>
              <a:spcAft>
                <a:spcPts val="0"/>
              </a:spcAft>
              <a:buNone/>
            </a:pPr>
            <a:endParaRPr lang="en-US" sz="1200" dirty="0">
              <a:solidFill>
                <a:prstClr val="black"/>
              </a:solidFill>
            </a:endParaRPr>
          </a:p>
          <a:p>
            <a:pPr lvl="0"/>
            <a:r>
              <a:rPr lang="en-US" sz="1200" b="1" dirty="0">
                <a:solidFill>
                  <a:prstClr val="black"/>
                </a:solidFill>
              </a:rPr>
              <a:t>F71373</a:t>
            </a:r>
            <a:r>
              <a:rPr lang="en-US" sz="1200" dirty="0">
                <a:solidFill>
                  <a:prstClr val="black"/>
                </a:solidFill>
              </a:rPr>
              <a:t> – “Student Demo Report” - Individual student recalibrated FTE based on student demographics; reported by multiple  districts. FTE is shared.</a:t>
            </a:r>
          </a:p>
          <a:p>
            <a:pPr>
              <a:spcBef>
                <a:spcPts val="0"/>
              </a:spcBef>
              <a:spcAft>
                <a:spcPts val="0"/>
              </a:spcAft>
            </a:pPr>
            <a:endParaRPr lang="en-US" sz="1400" b="1" u="sng" dirty="0" smtClean="0"/>
          </a:p>
          <a:p>
            <a:pPr lvl="0"/>
            <a:r>
              <a:rPr lang="en-US" sz="1200" b="1" dirty="0">
                <a:solidFill>
                  <a:prstClr val="black"/>
                </a:solidFill>
              </a:rPr>
              <a:t>F71389</a:t>
            </a:r>
            <a:r>
              <a:rPr lang="en-US" sz="1200" dirty="0">
                <a:solidFill>
                  <a:prstClr val="black"/>
                </a:solidFill>
              </a:rPr>
              <a:t> – “DJJ Report” - Individual student recalibrated FTE for DJJ students reported within a single district.</a:t>
            </a:r>
          </a:p>
          <a:p>
            <a:pPr lvl="0"/>
            <a:endParaRPr lang="en-US" sz="1200" b="1" dirty="0" smtClean="0">
              <a:solidFill>
                <a:prstClr val="black"/>
              </a:solidFill>
            </a:endParaRPr>
          </a:p>
          <a:p>
            <a:pPr lvl="0"/>
            <a:r>
              <a:rPr lang="en-US" sz="1200" b="1" dirty="0" smtClean="0">
                <a:solidFill>
                  <a:prstClr val="black"/>
                </a:solidFill>
              </a:rPr>
              <a:t>F71423</a:t>
            </a:r>
            <a:r>
              <a:rPr lang="en-US" sz="1200" dirty="0" smtClean="0">
                <a:solidFill>
                  <a:prstClr val="black"/>
                </a:solidFill>
              </a:rPr>
              <a:t> </a:t>
            </a:r>
            <a:r>
              <a:rPr lang="en-US" sz="1200" dirty="0">
                <a:solidFill>
                  <a:prstClr val="black"/>
                </a:solidFill>
              </a:rPr>
              <a:t>– “Claims Report” - Individual student recalibrated FTE for </a:t>
            </a:r>
            <a:r>
              <a:rPr lang="en-US" sz="1200" dirty="0">
                <a:ea typeface="Calibri"/>
                <a:cs typeface="Times New Roman"/>
              </a:rPr>
              <a:t>Claims Submitted based on Student Demographic </a:t>
            </a:r>
            <a:r>
              <a:rPr lang="en-US" sz="1200" dirty="0" smtClean="0">
                <a:ea typeface="Calibri"/>
                <a:cs typeface="Times New Roman"/>
              </a:rPr>
              <a:t>Match.</a:t>
            </a:r>
            <a:endParaRPr lang="en-US" sz="1200" dirty="0" smtClean="0">
              <a:solidFill>
                <a:prstClr val="black"/>
              </a:solidFill>
            </a:endParaRPr>
          </a:p>
          <a:p>
            <a:pPr lvl="0"/>
            <a:endParaRPr lang="en-US" sz="1200" b="1" dirty="0">
              <a:solidFill>
                <a:prstClr val="black"/>
              </a:solidFill>
              <a:ea typeface="Times New Roman" panose="02020603050405020304" pitchFamily="18" charset="0"/>
              <a:cs typeface="Times New Roman" panose="02020603050405020304" pitchFamily="18" charset="0"/>
            </a:endParaRPr>
          </a:p>
          <a:p>
            <a:pPr lvl="0"/>
            <a:r>
              <a:rPr lang="en-US" sz="1200" b="1" dirty="0" smtClean="0">
                <a:ea typeface="Times New Roman" panose="02020603050405020304" pitchFamily="18" charset="0"/>
                <a:cs typeface="Times New Roman" panose="02020603050405020304" pitchFamily="18" charset="0"/>
              </a:rPr>
              <a:t>F71503</a:t>
            </a:r>
            <a:r>
              <a:rPr lang="en-US" sz="1200" dirty="0" smtClean="0">
                <a:ea typeface="Times New Roman" panose="02020603050405020304" pitchFamily="18" charset="0"/>
                <a:cs typeface="Times New Roman" panose="02020603050405020304" pitchFamily="18" charset="0"/>
              </a:rPr>
              <a:t> </a:t>
            </a:r>
            <a:r>
              <a:rPr lang="en-US" sz="1200" dirty="0">
                <a:solidFill>
                  <a:prstClr val="black"/>
                </a:solidFill>
              </a:rPr>
              <a:t>– “McKay Report” – Individual student recalibrated FTE for students reported with McKay Enrollment. </a:t>
            </a:r>
          </a:p>
          <a:p>
            <a:pPr>
              <a:spcBef>
                <a:spcPts val="0"/>
              </a:spcBef>
              <a:spcAft>
                <a:spcPts val="0"/>
              </a:spcAft>
            </a:pPr>
            <a:endParaRPr lang="en-US" sz="1400" b="1" u="sng" dirty="0" smtClean="0"/>
          </a:p>
          <a:p>
            <a:pPr>
              <a:spcBef>
                <a:spcPts val="0"/>
              </a:spcBef>
              <a:spcAft>
                <a:spcPts val="0"/>
              </a:spcAft>
            </a:pPr>
            <a:r>
              <a:rPr lang="en-US" sz="1200" b="1" dirty="0">
                <a:solidFill>
                  <a:prstClr val="black"/>
                </a:solidFill>
              </a:rPr>
              <a:t>F71452</a:t>
            </a:r>
            <a:r>
              <a:rPr lang="en-US" sz="1200" dirty="0">
                <a:solidFill>
                  <a:prstClr val="black"/>
                </a:solidFill>
              </a:rPr>
              <a:t> – “</a:t>
            </a:r>
            <a:r>
              <a:rPr lang="en-US" sz="1200" dirty="0"/>
              <a:t>All District Data</a:t>
            </a:r>
            <a:r>
              <a:rPr lang="en-US" sz="1200" dirty="0">
                <a:solidFill>
                  <a:prstClr val="black"/>
                </a:solidFill>
              </a:rPr>
              <a:t>” - Individual student recalibrated FTE reported by the </a:t>
            </a:r>
            <a:r>
              <a:rPr lang="en-US" sz="1200" dirty="0" smtClean="0">
                <a:solidFill>
                  <a:prstClr val="black"/>
                </a:solidFill>
              </a:rPr>
              <a:t>district broken out into 4 separate files by MSID School Type.</a:t>
            </a:r>
          </a:p>
          <a:p>
            <a:pPr>
              <a:spcBef>
                <a:spcPts val="0"/>
              </a:spcBef>
              <a:spcAft>
                <a:spcPts val="0"/>
              </a:spcAft>
            </a:pPr>
            <a:endParaRPr lang="en-US" sz="1200" b="1" u="sng" dirty="0">
              <a:solidFill>
                <a:prstClr val="black"/>
              </a:solidFill>
            </a:endParaRPr>
          </a:p>
          <a:p>
            <a:pPr lvl="0"/>
            <a:r>
              <a:rPr lang="en-US" sz="1200" b="1" dirty="0">
                <a:solidFill>
                  <a:prstClr val="black"/>
                </a:solidFill>
              </a:rPr>
              <a:t>F71494</a:t>
            </a:r>
            <a:r>
              <a:rPr lang="en-US" sz="1200" dirty="0">
                <a:solidFill>
                  <a:prstClr val="black"/>
                </a:solidFill>
              </a:rPr>
              <a:t> – “</a:t>
            </a:r>
            <a:r>
              <a:rPr lang="en-US" sz="1200" dirty="0"/>
              <a:t>Student Summary Report</a:t>
            </a:r>
            <a:r>
              <a:rPr lang="en-US" sz="1200" dirty="0">
                <a:solidFill>
                  <a:prstClr val="black"/>
                </a:solidFill>
              </a:rPr>
              <a:t>” – Summary of individual student </a:t>
            </a:r>
            <a:r>
              <a:rPr lang="en-US" sz="1200" dirty="0" smtClean="0">
                <a:solidFill>
                  <a:prstClr val="black"/>
                </a:solidFill>
              </a:rPr>
              <a:t>FTE by Survey. Student-level </a:t>
            </a:r>
            <a:r>
              <a:rPr lang="en-US" sz="1200" dirty="0">
                <a:solidFill>
                  <a:prstClr val="black"/>
                </a:solidFill>
              </a:rPr>
              <a:t>version of the </a:t>
            </a:r>
            <a:r>
              <a:rPr lang="en-US" sz="1200" dirty="0" smtClean="0">
                <a:solidFill>
                  <a:prstClr val="black"/>
                </a:solidFill>
              </a:rPr>
              <a:t>F71451.</a:t>
            </a:r>
          </a:p>
          <a:p>
            <a:pPr marL="628650" lvl="1" indent="-171450">
              <a:buFont typeface="Arial" panose="020B0604020202020204" pitchFamily="34" charset="0"/>
              <a:buChar char="•"/>
            </a:pPr>
            <a:r>
              <a:rPr lang="en-US" sz="1200" dirty="0" smtClean="0"/>
              <a:t>This report shows </a:t>
            </a:r>
            <a:r>
              <a:rPr lang="en-US" sz="1200" dirty="0"/>
              <a:t>the amount of FTE </a:t>
            </a:r>
            <a:r>
              <a:rPr lang="en-US" sz="1200" dirty="0" smtClean="0"/>
              <a:t>reported and recalibrated </a:t>
            </a:r>
            <a:r>
              <a:rPr lang="en-US" sz="1200" dirty="0"/>
              <a:t>for the </a:t>
            </a:r>
            <a:r>
              <a:rPr lang="en-US" sz="1200" dirty="0" smtClean="0"/>
              <a:t>student by school. </a:t>
            </a:r>
            <a:r>
              <a:rPr lang="en-US" sz="1200" dirty="0" smtClean="0">
                <a:solidFill>
                  <a:prstClr val="black"/>
                </a:solidFill>
                <a:ea typeface="MS PGothic" panose="020B0600070205080204" pitchFamily="34" charset="-128"/>
              </a:rPr>
              <a:t>The </a:t>
            </a:r>
            <a:r>
              <a:rPr lang="en-US" sz="1200" dirty="0">
                <a:solidFill>
                  <a:prstClr val="black"/>
                </a:solidFill>
                <a:ea typeface="MS PGothic" panose="020B0600070205080204" pitchFamily="34" charset="-128"/>
              </a:rPr>
              <a:t>amount of FTE </a:t>
            </a:r>
            <a:r>
              <a:rPr lang="en-US" sz="1200" dirty="0" smtClean="0">
                <a:solidFill>
                  <a:prstClr val="black"/>
                </a:solidFill>
                <a:ea typeface="MS PGothic" panose="020B0600070205080204" pitchFamily="34" charset="-128"/>
              </a:rPr>
              <a:t>reported and recalibrated by </a:t>
            </a:r>
            <a:r>
              <a:rPr lang="en-US" sz="1200" dirty="0">
                <a:solidFill>
                  <a:prstClr val="black"/>
                </a:solidFill>
                <a:ea typeface="MS PGothic" panose="020B0600070205080204" pitchFamily="34" charset="-128"/>
              </a:rPr>
              <a:t>another district or </a:t>
            </a:r>
            <a:r>
              <a:rPr lang="en-US" sz="1200" dirty="0" smtClean="0">
                <a:solidFill>
                  <a:prstClr val="black"/>
                </a:solidFill>
                <a:ea typeface="MS PGothic" panose="020B0600070205080204" pitchFamily="34" charset="-128"/>
              </a:rPr>
              <a:t>school sharing the student </a:t>
            </a:r>
            <a:r>
              <a:rPr lang="en-US" sz="1200" dirty="0">
                <a:solidFill>
                  <a:prstClr val="black"/>
                </a:solidFill>
                <a:ea typeface="MS PGothic" panose="020B0600070205080204" pitchFamily="34" charset="-128"/>
              </a:rPr>
              <a:t>is also listed</a:t>
            </a:r>
            <a:r>
              <a:rPr lang="en-US" sz="1200" dirty="0" smtClean="0">
                <a:solidFill>
                  <a:prstClr val="black"/>
                </a:solidFill>
                <a:ea typeface="MS PGothic" panose="020B0600070205080204" pitchFamily="34" charset="-128"/>
              </a:rPr>
              <a:t>. </a:t>
            </a:r>
            <a:endParaRPr lang="en-US" sz="1200" dirty="0"/>
          </a:p>
          <a:p>
            <a:pPr>
              <a:spcBef>
                <a:spcPts val="0"/>
              </a:spcBef>
              <a:spcAft>
                <a:spcPts val="0"/>
              </a:spcAft>
            </a:pPr>
            <a:endParaRPr lang="en-US" sz="1200" b="1" u="sng" dirty="0" smtClean="0"/>
          </a:p>
          <a:p>
            <a:pPr lvl="1"/>
            <a:endParaRPr lang="en-US" sz="1400" dirty="0" smtClean="0"/>
          </a:p>
        </p:txBody>
      </p:sp>
    </p:spTree>
    <p:extLst>
      <p:ext uri="{BB962C8B-B14F-4D97-AF65-F5344CB8AC3E}">
        <p14:creationId xmlns:p14="http://schemas.microsoft.com/office/powerpoint/2010/main" val="93898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786" y="930807"/>
            <a:ext cx="5715000" cy="400110"/>
          </a:xfrm>
          <a:prstGeom prst="rect">
            <a:avLst/>
          </a:prstGeom>
          <a:noFill/>
        </p:spPr>
        <p:txBody>
          <a:bodyPr wrap="square" rtlCol="0">
            <a:spAutoFit/>
          </a:bodyPr>
          <a:lstStyle/>
          <a:p>
            <a:pPr algn="ctr"/>
            <a:r>
              <a:rPr lang="en-US" sz="2000" dirty="0" smtClean="0"/>
              <a:t>Example of Report F71494</a:t>
            </a:r>
            <a:endParaRPr lang="en-US" sz="2000" dirty="0"/>
          </a:p>
        </p:txBody>
      </p:sp>
      <p:pic>
        <p:nvPicPr>
          <p:cNvPr id="3" name="Picture 2"/>
          <p:cNvPicPr>
            <a:picLocks noChangeAspect="1"/>
          </p:cNvPicPr>
          <p:nvPr/>
        </p:nvPicPr>
        <p:blipFill>
          <a:blip r:embed="rId2"/>
          <a:stretch>
            <a:fillRect/>
          </a:stretch>
        </p:blipFill>
        <p:spPr>
          <a:xfrm>
            <a:off x="0" y="1896444"/>
            <a:ext cx="9144000" cy="2274277"/>
          </a:xfrm>
          <a:prstGeom prst="rect">
            <a:avLst/>
          </a:prstGeom>
        </p:spPr>
      </p:pic>
    </p:spTree>
    <p:extLst>
      <p:ext uri="{BB962C8B-B14F-4D97-AF65-F5344CB8AC3E}">
        <p14:creationId xmlns:p14="http://schemas.microsoft.com/office/powerpoint/2010/main" val="125180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31094"/>
            <a:ext cx="7886700" cy="445907"/>
          </a:xfrm>
        </p:spPr>
        <p:txBody>
          <a:bodyPr>
            <a:normAutofit fontScale="90000"/>
          </a:bodyPr>
          <a:lstStyle/>
          <a:p>
            <a:pPr algn="ctr"/>
            <a:r>
              <a:rPr lang="en-US" dirty="0" smtClean="0"/>
              <a:t>Data Quality Issues and Reminders </a:t>
            </a:r>
            <a:endParaRPr lang="en-US" dirty="0"/>
          </a:p>
        </p:txBody>
      </p:sp>
      <p:sp>
        <p:nvSpPr>
          <p:cNvPr id="5" name="Content Placeholder 4"/>
          <p:cNvSpPr>
            <a:spLocks noGrp="1"/>
          </p:cNvSpPr>
          <p:nvPr>
            <p:ph idx="1"/>
          </p:nvPr>
        </p:nvSpPr>
        <p:spPr>
          <a:xfrm>
            <a:off x="628650" y="1963180"/>
            <a:ext cx="7886700" cy="3526793"/>
          </a:xfrm>
        </p:spPr>
        <p:txBody>
          <a:bodyPr>
            <a:normAutofit fontScale="92500" lnSpcReduction="10000"/>
          </a:bodyPr>
          <a:lstStyle/>
          <a:p>
            <a:r>
              <a:rPr lang="en-US" sz="1500" dirty="0"/>
              <a:t>Postsecondary Career Instruction Provided at a Technical Center Located in the Same School District: </a:t>
            </a:r>
          </a:p>
          <a:p>
            <a:pPr lvl="1"/>
            <a:r>
              <a:rPr lang="en-US" sz="1200" dirty="0"/>
              <a:t>Dual Enrollment Indicator = C</a:t>
            </a:r>
          </a:p>
          <a:p>
            <a:pPr lvl="1"/>
            <a:r>
              <a:rPr lang="en-US" sz="1200" dirty="0"/>
              <a:t>School of Enrollment = Secondary School </a:t>
            </a:r>
          </a:p>
          <a:p>
            <a:pPr lvl="1"/>
            <a:r>
              <a:rPr lang="en-US" sz="1200" dirty="0"/>
              <a:t>School of Instruction = Technical Center </a:t>
            </a:r>
          </a:p>
          <a:p>
            <a:r>
              <a:rPr lang="en-US" sz="1500" dirty="0"/>
              <a:t>Students who meet the membership requirement to be reported in the </a:t>
            </a:r>
            <a:r>
              <a:rPr lang="en-US" sz="1500" dirty="0" smtClean="0"/>
              <a:t>survey, but </a:t>
            </a:r>
            <a:r>
              <a:rPr lang="en-US" sz="1500" dirty="0"/>
              <a:t>do not meet the attendance requirement to receive funding, must be reported with zero FTE and FEFP Program Number 999.</a:t>
            </a:r>
          </a:p>
          <a:p>
            <a:r>
              <a:rPr lang="en-US" sz="1500" dirty="0"/>
              <a:t>Students enrolled in virtual courses that were reported “In Progress” in Survey 2 </a:t>
            </a:r>
            <a:r>
              <a:rPr lang="en-US" sz="1500" dirty="0" smtClean="0"/>
              <a:t>and/or </a:t>
            </a:r>
            <a:r>
              <a:rPr lang="en-US" sz="1500" dirty="0"/>
              <a:t>Survey 3, have until the Survey 4 final amendment date to successfully complete </a:t>
            </a:r>
            <a:r>
              <a:rPr lang="en-US" sz="1500" dirty="0" smtClean="0"/>
              <a:t>the course and be reported </a:t>
            </a:r>
            <a:r>
              <a:rPr lang="en-US" sz="1500" dirty="0"/>
              <a:t>for funding.</a:t>
            </a:r>
          </a:p>
          <a:p>
            <a:r>
              <a:rPr lang="en-US" sz="1500" dirty="0" smtClean="0"/>
              <a:t>Students </a:t>
            </a:r>
            <a:r>
              <a:rPr lang="en-US" sz="1500" dirty="0"/>
              <a:t>not enrolled/reported in virtual courses that were reported “In Progress” in Survey 2 </a:t>
            </a:r>
            <a:r>
              <a:rPr lang="en-US" sz="1500" dirty="0" smtClean="0"/>
              <a:t>and/or </a:t>
            </a:r>
            <a:r>
              <a:rPr lang="en-US" sz="1500" dirty="0"/>
              <a:t>Survey 3, have until the end of the regular </a:t>
            </a:r>
            <a:r>
              <a:rPr lang="en-US" sz="1500" dirty="0" smtClean="0"/>
              <a:t>180-day </a:t>
            </a:r>
            <a:r>
              <a:rPr lang="en-US" sz="1500" dirty="0"/>
              <a:t>school year to successfully complete the </a:t>
            </a:r>
            <a:r>
              <a:rPr lang="en-US" sz="1500" dirty="0" smtClean="0"/>
              <a:t>course and be reported </a:t>
            </a:r>
            <a:r>
              <a:rPr lang="en-US" sz="1500" dirty="0"/>
              <a:t>for funding.</a:t>
            </a:r>
          </a:p>
          <a:p>
            <a:r>
              <a:rPr lang="en-US" sz="1500" dirty="0"/>
              <a:t>Virtual courses reported for hospital/homebound students are funded in the same manner as all other virtual </a:t>
            </a:r>
            <a:r>
              <a:rPr lang="en-US" sz="1500" dirty="0" smtClean="0"/>
              <a:t>courses; </a:t>
            </a:r>
            <a:r>
              <a:rPr lang="en-US" sz="1500" dirty="0"/>
              <a:t>on successful completion basis.</a:t>
            </a:r>
          </a:p>
          <a:p>
            <a:endParaRPr lang="en-US" sz="1500" dirty="0"/>
          </a:p>
          <a:p>
            <a:pPr marL="0" indent="0">
              <a:buNone/>
            </a:pPr>
            <a:endParaRPr lang="en-US" sz="1500" dirty="0"/>
          </a:p>
          <a:p>
            <a:endParaRPr lang="en-US" sz="1500" dirty="0"/>
          </a:p>
        </p:txBody>
      </p:sp>
    </p:spTree>
    <p:extLst>
      <p:ext uri="{BB962C8B-B14F-4D97-AF65-F5344CB8AC3E}">
        <p14:creationId xmlns:p14="http://schemas.microsoft.com/office/powerpoint/2010/main" val="262352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79918"/>
          </a:xfrm>
        </p:spPr>
        <p:txBody>
          <a:bodyPr>
            <a:normAutofit fontScale="90000"/>
          </a:bodyPr>
          <a:lstStyle/>
          <a:p>
            <a:pPr algn="ctr"/>
            <a:r>
              <a:rPr lang="en-US" dirty="0" smtClean="0"/>
              <a:t>Data Quality Issues and Reminders </a:t>
            </a:r>
            <a:endParaRPr lang="en-US" dirty="0"/>
          </a:p>
        </p:txBody>
      </p:sp>
      <p:sp>
        <p:nvSpPr>
          <p:cNvPr id="3" name="Content Placeholder 2"/>
          <p:cNvSpPr>
            <a:spLocks noGrp="1"/>
          </p:cNvSpPr>
          <p:nvPr>
            <p:ph idx="1"/>
          </p:nvPr>
        </p:nvSpPr>
        <p:spPr>
          <a:xfrm>
            <a:off x="628650" y="1895218"/>
            <a:ext cx="7886700" cy="3520064"/>
          </a:xfrm>
        </p:spPr>
        <p:txBody>
          <a:bodyPr>
            <a:normAutofit fontScale="92500" lnSpcReduction="10000"/>
          </a:bodyPr>
          <a:lstStyle/>
          <a:p>
            <a:r>
              <a:rPr lang="en-US" sz="1500" dirty="0"/>
              <a:t>A student reported in the same fiscal </a:t>
            </a:r>
            <a:r>
              <a:rPr lang="en-US" sz="1500" dirty="0" smtClean="0"/>
              <a:t>year, </a:t>
            </a:r>
            <a:r>
              <a:rPr lang="en-US" sz="1500" dirty="0"/>
              <a:t>but with different Student </a:t>
            </a:r>
            <a:r>
              <a:rPr lang="en-US" sz="1500" dirty="0" smtClean="0"/>
              <a:t>Number Identifier, Florida </a:t>
            </a:r>
            <a:r>
              <a:rPr lang="en-US" sz="1500" dirty="0"/>
              <a:t>may be incorrectly funded for the fiscal year. This may result in an audit finding for the student incorrectly receiving more than 1.0 FTE.</a:t>
            </a:r>
          </a:p>
          <a:p>
            <a:r>
              <a:rPr lang="en-US" sz="1500" dirty="0"/>
              <a:t>Student additional funding for early high school graduates is reported in Survey 5 of the year in which the student graduates. However, funding is provided in the following fiscal year.</a:t>
            </a:r>
          </a:p>
          <a:p>
            <a:r>
              <a:rPr lang="en-US" sz="1500" dirty="0"/>
              <a:t>The 24 credit hour standard diploma is the only diploma eligible for early graduate funding.</a:t>
            </a:r>
          </a:p>
          <a:p>
            <a:r>
              <a:rPr lang="en-US" sz="1500" dirty="0"/>
              <a:t>During </a:t>
            </a:r>
            <a:r>
              <a:rPr lang="en-US" sz="1500" dirty="0" smtClean="0"/>
              <a:t>the 3</a:t>
            </a:r>
            <a:r>
              <a:rPr lang="en-US" sz="1500" baseline="30000" dirty="0" smtClean="0"/>
              <a:t>rd</a:t>
            </a:r>
            <a:r>
              <a:rPr lang="en-US" sz="1500" dirty="0" smtClean="0"/>
              <a:t> FEFP Calculation, student FTE is capped </a:t>
            </a:r>
            <a:r>
              <a:rPr lang="en-US" sz="1500" dirty="0"/>
              <a:t>at </a:t>
            </a:r>
            <a:r>
              <a:rPr lang="en-US" sz="1500" dirty="0" smtClean="0"/>
              <a:t>0.5 </a:t>
            </a:r>
            <a:r>
              <a:rPr lang="en-US" sz="1500" dirty="0"/>
              <a:t>FTE. However, during </a:t>
            </a:r>
            <a:r>
              <a:rPr lang="en-US" sz="1500" dirty="0" smtClean="0"/>
              <a:t>the 4</a:t>
            </a:r>
            <a:r>
              <a:rPr lang="en-US" sz="1500" baseline="30000" dirty="0" smtClean="0"/>
              <a:t>th</a:t>
            </a:r>
            <a:r>
              <a:rPr lang="en-US" sz="1500" dirty="0" smtClean="0"/>
              <a:t> FEFP Calculation, if </a:t>
            </a:r>
            <a:r>
              <a:rPr lang="en-US" sz="1500" dirty="0"/>
              <a:t>a student is reported for funding in both Surveys 2 and 3, the student is capped at 1.0 FTE. For this reason, even though Survey 2 data are final, depending on which Survey has the most FTE, you may notice an increase or decrease in the Survey 2 recalibrated figures in </a:t>
            </a:r>
            <a:r>
              <a:rPr lang="en-US" sz="1500" dirty="0" err="1"/>
              <a:t>Calc</a:t>
            </a:r>
            <a:r>
              <a:rPr lang="en-US" sz="1500" dirty="0"/>
              <a:t> 4 compared to </a:t>
            </a:r>
            <a:r>
              <a:rPr lang="en-US" sz="1500" dirty="0" err="1"/>
              <a:t>Calc</a:t>
            </a:r>
            <a:r>
              <a:rPr lang="en-US" sz="1500" dirty="0"/>
              <a:t> 3. This is normal and expected.</a:t>
            </a:r>
          </a:p>
          <a:p>
            <a:r>
              <a:rPr lang="en-US" sz="1500" dirty="0"/>
              <a:t>Per the 2017-18 FTE General Instructions (Pg. 4) “The FTE for intersession and summer school courses is reported even though the FTE does not earn FEFP funds.” </a:t>
            </a:r>
          </a:p>
          <a:p>
            <a:r>
              <a:rPr lang="en-US" sz="1500" dirty="0"/>
              <a:t>Per the 2017-18 FTE General Instructions (Pg. 28) “The maximum combined FTE reported for Surveys 1 and 4 shall not exceed 0.3888 FTE per student.” A new DJJ FTE data quality report has been created.</a:t>
            </a:r>
          </a:p>
          <a:p>
            <a:endParaRPr lang="en-US" dirty="0"/>
          </a:p>
        </p:txBody>
      </p:sp>
    </p:spTree>
    <p:extLst>
      <p:ext uri="{BB962C8B-B14F-4D97-AF65-F5344CB8AC3E}">
        <p14:creationId xmlns:p14="http://schemas.microsoft.com/office/powerpoint/2010/main" val="353745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1705570"/>
            <a:ext cx="5915025" cy="359939"/>
          </a:xfrm>
        </p:spPr>
        <p:txBody>
          <a:bodyPr>
            <a:normAutofit fontScale="90000"/>
          </a:bodyPr>
          <a:lstStyle/>
          <a:p>
            <a:pPr algn="ctr"/>
            <a:r>
              <a:rPr lang="en-US" dirty="0" smtClean="0"/>
              <a:t>Questions?</a:t>
            </a:r>
            <a:endParaRPr lang="en-US" dirty="0"/>
          </a:p>
        </p:txBody>
      </p:sp>
      <p:sp>
        <p:nvSpPr>
          <p:cNvPr id="3" name="Content Placeholder 2"/>
          <p:cNvSpPr>
            <a:spLocks noGrp="1"/>
          </p:cNvSpPr>
          <p:nvPr>
            <p:ph idx="1"/>
          </p:nvPr>
        </p:nvSpPr>
        <p:spPr>
          <a:xfrm>
            <a:off x="1614488" y="2278664"/>
            <a:ext cx="5915025" cy="2640048"/>
          </a:xfrm>
        </p:spPr>
        <p:txBody>
          <a:bodyPr>
            <a:normAutofit lnSpcReduction="10000"/>
          </a:bodyPr>
          <a:lstStyle/>
          <a:p>
            <a:pPr marL="0" indent="0" algn="ctr">
              <a:spcBef>
                <a:spcPts val="0"/>
              </a:spcBef>
              <a:buNone/>
            </a:pPr>
            <a:endParaRPr lang="en-US" sz="1200" dirty="0"/>
          </a:p>
          <a:p>
            <a:pPr marL="0" indent="0" algn="ctr">
              <a:spcBef>
                <a:spcPts val="0"/>
              </a:spcBef>
              <a:buNone/>
            </a:pPr>
            <a:endParaRPr lang="en-US" sz="1200" dirty="0"/>
          </a:p>
          <a:p>
            <a:pPr marL="0" indent="0" algn="ctr">
              <a:spcBef>
                <a:spcPts val="0"/>
              </a:spcBef>
              <a:buNone/>
            </a:pPr>
            <a:r>
              <a:rPr lang="en-US" sz="2000" dirty="0"/>
              <a:t>Contact:</a:t>
            </a:r>
          </a:p>
          <a:p>
            <a:pPr marL="0" indent="0" algn="ctr">
              <a:spcBef>
                <a:spcPts val="0"/>
              </a:spcBef>
              <a:buNone/>
            </a:pPr>
            <a:endParaRPr lang="en-US" sz="1000" b="1" dirty="0"/>
          </a:p>
          <a:p>
            <a:pPr marL="0" indent="0" algn="ctr">
              <a:spcBef>
                <a:spcPts val="0"/>
              </a:spcBef>
              <a:buNone/>
            </a:pPr>
            <a:r>
              <a:rPr lang="en-US" sz="2000" dirty="0"/>
              <a:t>Kenneth Dukes</a:t>
            </a:r>
          </a:p>
          <a:p>
            <a:pPr marL="0" indent="0" algn="ctr">
              <a:spcBef>
                <a:spcPts val="0"/>
              </a:spcBef>
              <a:buNone/>
            </a:pPr>
            <a:r>
              <a:rPr lang="en-US" sz="2000" dirty="0">
                <a:hlinkClick r:id="rId2"/>
              </a:rPr>
              <a:t>Kenneth.Dukes@fldoe.org</a:t>
            </a:r>
            <a:r>
              <a:rPr lang="en-US" sz="2000" dirty="0"/>
              <a:t>   </a:t>
            </a:r>
          </a:p>
          <a:p>
            <a:pPr marL="0" indent="0" algn="ctr">
              <a:spcBef>
                <a:spcPts val="0"/>
              </a:spcBef>
              <a:buNone/>
            </a:pPr>
            <a:r>
              <a:rPr lang="en-US" sz="2000" dirty="0"/>
              <a:t>(850) 245-9912</a:t>
            </a:r>
          </a:p>
          <a:p>
            <a:pPr marL="0" indent="0" algn="ctr">
              <a:spcBef>
                <a:spcPts val="0"/>
              </a:spcBef>
              <a:buNone/>
            </a:pPr>
            <a:endParaRPr lang="en-US" sz="2000" dirty="0"/>
          </a:p>
          <a:p>
            <a:pPr marL="0" indent="0" algn="ctr">
              <a:spcBef>
                <a:spcPts val="0"/>
              </a:spcBef>
              <a:buNone/>
            </a:pPr>
            <a:r>
              <a:rPr lang="en-US" sz="2000" dirty="0"/>
              <a:t>Tony Justice</a:t>
            </a:r>
          </a:p>
          <a:p>
            <a:pPr marL="0" indent="0" algn="ctr">
              <a:spcBef>
                <a:spcPts val="0"/>
              </a:spcBef>
              <a:buNone/>
            </a:pPr>
            <a:r>
              <a:rPr lang="en-US" sz="2000" dirty="0">
                <a:hlinkClick r:id="rId3"/>
              </a:rPr>
              <a:t>Tony.Justice@fldoe.org</a:t>
            </a:r>
            <a:r>
              <a:rPr lang="en-US" sz="2000" dirty="0"/>
              <a:t> </a:t>
            </a:r>
          </a:p>
          <a:p>
            <a:pPr marL="0" indent="0" algn="ctr">
              <a:spcBef>
                <a:spcPts val="0"/>
              </a:spcBef>
              <a:buNone/>
            </a:pPr>
            <a:r>
              <a:rPr lang="en-US" sz="2000" dirty="0"/>
              <a:t>(850) 245-9072</a:t>
            </a:r>
          </a:p>
        </p:txBody>
      </p:sp>
    </p:spTree>
    <p:extLst>
      <p:ext uri="{BB962C8B-B14F-4D97-AF65-F5344CB8AC3E}">
        <p14:creationId xmlns:p14="http://schemas.microsoft.com/office/powerpoint/2010/main" val="416814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Overview</a:t>
            </a:r>
            <a:endParaRPr lang="en-US" dirty="0"/>
          </a:p>
        </p:txBody>
      </p:sp>
      <p:sp>
        <p:nvSpPr>
          <p:cNvPr id="4" name="TextBox 3"/>
          <p:cNvSpPr txBox="1"/>
          <p:nvPr/>
        </p:nvSpPr>
        <p:spPr>
          <a:xfrm>
            <a:off x="628650" y="1917873"/>
            <a:ext cx="7886700" cy="3624069"/>
          </a:xfrm>
          <a:prstGeom prst="rect">
            <a:avLst/>
          </a:prstGeom>
          <a:noFill/>
          <a:ln>
            <a:noFill/>
          </a:ln>
        </p:spPr>
        <p:txBody>
          <a:bodyPr wrap="square" rtlCol="0">
            <a:spAutoFit/>
          </a:bodyPr>
          <a:lstStyle/>
          <a:p>
            <a:pPr marL="285750" lvl="0" indent="-285750">
              <a:buFont typeface="Arial" panose="020B0604020202020204" pitchFamily="34" charset="0"/>
              <a:buChar char="•"/>
            </a:pPr>
            <a:r>
              <a:rPr lang="en-US" dirty="0" smtClean="0"/>
              <a:t>When is FTE Reported?</a:t>
            </a:r>
          </a:p>
          <a:p>
            <a:pPr marL="285750" lvl="0" indent="-285750">
              <a:buFont typeface="Arial" panose="020B0604020202020204" pitchFamily="34" charset="0"/>
              <a:buChar char="•"/>
            </a:pPr>
            <a:r>
              <a:rPr lang="en-US" dirty="0" smtClean="0"/>
              <a:t>When </a:t>
            </a:r>
            <a:r>
              <a:rPr lang="en-US" dirty="0"/>
              <a:t>is FTE </a:t>
            </a:r>
            <a:r>
              <a:rPr lang="en-US" dirty="0" smtClean="0"/>
              <a:t>recalibrated? </a:t>
            </a:r>
          </a:p>
          <a:p>
            <a:pPr marL="285750" lvl="0" indent="-285750">
              <a:buFont typeface="Arial" panose="020B0604020202020204" pitchFamily="34" charset="0"/>
              <a:buChar char="•"/>
            </a:pPr>
            <a:r>
              <a:rPr lang="en-US" dirty="0" smtClean="0"/>
              <a:t>Recalibration Basics</a:t>
            </a:r>
          </a:p>
          <a:p>
            <a:pPr marL="742950" lvl="1" indent="-285750">
              <a:buFont typeface="Arial" panose="020B0604020202020204" pitchFamily="34" charset="0"/>
              <a:buChar char="•"/>
            </a:pPr>
            <a:r>
              <a:rPr lang="en-US" dirty="0" smtClean="0"/>
              <a:t>Recalibration to 1.0</a:t>
            </a:r>
            <a:endParaRPr lang="en-US" dirty="0"/>
          </a:p>
          <a:p>
            <a:pPr marL="742950" lvl="1" indent="-285750">
              <a:buFont typeface="Arial" panose="020B0604020202020204" pitchFamily="34" charset="0"/>
              <a:buChar char="•"/>
            </a:pPr>
            <a:r>
              <a:rPr lang="en-US" dirty="0" smtClean="0"/>
              <a:t>Capped </a:t>
            </a:r>
            <a:r>
              <a:rPr lang="en-US" dirty="0"/>
              <a:t>at 0.5</a:t>
            </a:r>
          </a:p>
          <a:p>
            <a:pPr marL="742950" lvl="1" indent="-285750">
              <a:buFont typeface="Arial" panose="020B0604020202020204" pitchFamily="34" charset="0"/>
              <a:buChar char="•"/>
            </a:pPr>
            <a:r>
              <a:rPr lang="en-US" dirty="0" smtClean="0"/>
              <a:t>Exceptions to Recalibration - </a:t>
            </a:r>
            <a:r>
              <a:rPr lang="en-US" dirty="0"/>
              <a:t>DJJ/McKay</a:t>
            </a:r>
          </a:p>
          <a:p>
            <a:pPr marL="742950" lvl="1" indent="-285750">
              <a:buFont typeface="Arial" panose="020B0604020202020204" pitchFamily="34" charset="0"/>
              <a:buChar char="•"/>
            </a:pPr>
            <a:r>
              <a:rPr lang="en-US" dirty="0" smtClean="0"/>
              <a:t>Shared FTE</a:t>
            </a:r>
            <a:endParaRPr lang="en-US" dirty="0"/>
          </a:p>
          <a:p>
            <a:pPr marL="285750" lvl="0" indent="-285750">
              <a:buFont typeface="Arial" panose="020B0604020202020204" pitchFamily="34" charset="0"/>
              <a:buChar char="•"/>
            </a:pPr>
            <a:r>
              <a:rPr lang="en-US" dirty="0" smtClean="0"/>
              <a:t>FTE Reports</a:t>
            </a:r>
            <a:endParaRPr lang="en-US" dirty="0"/>
          </a:p>
          <a:p>
            <a:pPr marL="742950" lvl="1" indent="-285750">
              <a:buFont typeface="Arial" panose="020B0604020202020204" pitchFamily="34" charset="0"/>
              <a:buChar char="•"/>
            </a:pPr>
            <a:r>
              <a:rPr lang="en-US" dirty="0" smtClean="0"/>
              <a:t>Reported FTE</a:t>
            </a:r>
          </a:p>
          <a:p>
            <a:pPr marL="742950" lvl="1" indent="-285750">
              <a:buFont typeface="Arial" panose="020B0604020202020204" pitchFamily="34" charset="0"/>
              <a:buChar char="•"/>
            </a:pPr>
            <a:r>
              <a:rPr lang="en-US" dirty="0" smtClean="0"/>
              <a:t>Recalibrated FTE</a:t>
            </a:r>
            <a:endParaRPr lang="en-US" dirty="0"/>
          </a:p>
          <a:p>
            <a:pPr marL="742950" lvl="1" indent="-285750">
              <a:buFont typeface="Arial" panose="020B0604020202020204" pitchFamily="34" charset="0"/>
              <a:buChar char="•"/>
            </a:pPr>
            <a:r>
              <a:rPr lang="en-US" dirty="0" smtClean="0"/>
              <a:t>NEW Report </a:t>
            </a:r>
            <a:r>
              <a:rPr lang="en-US" dirty="0"/>
              <a:t>– DJJ FTE Data Quality Report (</a:t>
            </a:r>
            <a:r>
              <a:rPr lang="en-US" dirty="0" smtClean="0"/>
              <a:t>F71513)</a:t>
            </a:r>
            <a:endParaRPr lang="en-US" dirty="0"/>
          </a:p>
          <a:p>
            <a:pPr marL="285750" lvl="0" indent="-285750">
              <a:buFont typeface="Arial" panose="020B0604020202020204" pitchFamily="34" charset="0"/>
              <a:buChar char="•"/>
            </a:pPr>
            <a:r>
              <a:rPr lang="en-US" dirty="0"/>
              <a:t>Data Quality Issues and Reminders</a:t>
            </a:r>
          </a:p>
          <a:p>
            <a:endParaRPr lang="en-US" sz="1350" dirty="0"/>
          </a:p>
        </p:txBody>
      </p:sp>
    </p:spTree>
    <p:extLst>
      <p:ext uri="{BB962C8B-B14F-4D97-AF65-F5344CB8AC3E}">
        <p14:creationId xmlns:p14="http://schemas.microsoft.com/office/powerpoint/2010/main" val="270635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Reporting FTE</a:t>
            </a:r>
            <a:endParaRPr lang="en-US" dirty="0"/>
          </a:p>
        </p:txBody>
      </p:sp>
      <p:sp>
        <p:nvSpPr>
          <p:cNvPr id="3" name="Text Placeholder 2"/>
          <p:cNvSpPr>
            <a:spLocks noGrp="1"/>
          </p:cNvSpPr>
          <p:nvPr>
            <p:ph type="body" idx="1"/>
          </p:nvPr>
        </p:nvSpPr>
        <p:spPr>
          <a:xfrm>
            <a:off x="629841" y="1908779"/>
            <a:ext cx="7886699" cy="436606"/>
          </a:xfrm>
          <a:ln>
            <a:noFill/>
          </a:ln>
        </p:spPr>
        <p:txBody>
          <a:bodyPr anchor="t">
            <a:normAutofit fontScale="62500" lnSpcReduction="20000"/>
          </a:bodyPr>
          <a:lstStyle/>
          <a:p>
            <a:pPr lvl="0">
              <a:lnSpc>
                <a:spcPct val="100000"/>
              </a:lnSpc>
              <a:spcBef>
                <a:spcPts val="0"/>
              </a:spcBef>
              <a:buClr>
                <a:srgbClr val="FFC000"/>
              </a:buClr>
            </a:pPr>
            <a:endParaRPr lang="en-US" sz="1200" b="0" dirty="0" smtClean="0">
              <a:solidFill>
                <a:prstClr val="black"/>
              </a:solidFill>
            </a:endParaRPr>
          </a:p>
          <a:p>
            <a:pPr lvl="0">
              <a:lnSpc>
                <a:spcPct val="100000"/>
              </a:lnSpc>
              <a:spcBef>
                <a:spcPts val="0"/>
              </a:spcBef>
              <a:buClr>
                <a:srgbClr val="FFC000"/>
              </a:buClr>
            </a:pPr>
            <a:r>
              <a:rPr lang="en-US" b="0" dirty="0" smtClean="0">
                <a:solidFill>
                  <a:prstClr val="black"/>
                </a:solidFill>
              </a:rPr>
              <a:t>School </a:t>
            </a:r>
            <a:r>
              <a:rPr lang="en-US" b="0" dirty="0">
                <a:solidFill>
                  <a:prstClr val="black"/>
                </a:solidFill>
              </a:rPr>
              <a:t>districts should report all FTE enrollment regardless of the 1.0 FTE cap in Surveys 1, 2, 3, &amp; 4. </a:t>
            </a:r>
            <a:endParaRPr lang="en-US" sz="3200" dirty="0"/>
          </a:p>
        </p:txBody>
      </p:sp>
      <p:sp>
        <p:nvSpPr>
          <p:cNvPr id="4" name="Content Placeholder 3"/>
          <p:cNvSpPr>
            <a:spLocks noGrp="1"/>
          </p:cNvSpPr>
          <p:nvPr>
            <p:ph sz="half" idx="2"/>
          </p:nvPr>
        </p:nvSpPr>
        <p:spPr>
          <a:xfrm>
            <a:off x="629841" y="2578946"/>
            <a:ext cx="3868340" cy="3218809"/>
          </a:xfrm>
          <a:ln>
            <a:noFill/>
          </a:ln>
        </p:spPr>
        <p:txBody>
          <a:bodyPr>
            <a:normAutofit fontScale="55000" lnSpcReduction="20000"/>
          </a:bodyPr>
          <a:lstStyle/>
          <a:p>
            <a:pPr marL="0" indent="0">
              <a:buNone/>
            </a:pPr>
            <a:r>
              <a:rPr lang="en-US" b="1" u="sng" dirty="0">
                <a:latin typeface="Arial Narrow" pitchFamily="34" charset="0"/>
              </a:rPr>
              <a:t>Survey 1 </a:t>
            </a:r>
          </a:p>
          <a:p>
            <a:r>
              <a:rPr lang="en-US" dirty="0">
                <a:latin typeface="Arial Narrow" panose="020B0606020202030204" pitchFamily="34" charset="0"/>
              </a:rPr>
              <a:t>Survey Week: July </a:t>
            </a:r>
            <a:r>
              <a:rPr lang="en-US" dirty="0" smtClean="0">
                <a:latin typeface="Arial Narrow" panose="020B0606020202030204" pitchFamily="34" charset="0"/>
              </a:rPr>
              <a:t>9-13, 2018 </a:t>
            </a:r>
            <a:endParaRPr lang="en-US" dirty="0">
              <a:latin typeface="Arial Narrow" panose="020B0606020202030204" pitchFamily="34" charset="0"/>
            </a:endParaRPr>
          </a:p>
          <a:p>
            <a:r>
              <a:rPr lang="en-US" dirty="0">
                <a:latin typeface="Arial Narrow" panose="020B0606020202030204" pitchFamily="34" charset="0"/>
              </a:rPr>
              <a:t>Due Date: July </a:t>
            </a:r>
            <a:r>
              <a:rPr lang="en-US" dirty="0" smtClean="0">
                <a:latin typeface="Arial Narrow" panose="020B0606020202030204" pitchFamily="34" charset="0"/>
              </a:rPr>
              <a:t>27, 2018 </a:t>
            </a:r>
            <a:endParaRPr lang="en-US" dirty="0">
              <a:latin typeface="Arial Narrow" panose="020B0606020202030204" pitchFamily="34" charset="0"/>
            </a:endParaRPr>
          </a:p>
          <a:p>
            <a:r>
              <a:rPr lang="en-US" dirty="0">
                <a:latin typeface="Arial Narrow" panose="020B0606020202030204" pitchFamily="34" charset="0"/>
              </a:rPr>
              <a:t>State Processing: July </a:t>
            </a:r>
            <a:r>
              <a:rPr lang="en-US" dirty="0" smtClean="0">
                <a:latin typeface="Arial Narrow" panose="020B0606020202030204" pitchFamily="34" charset="0"/>
              </a:rPr>
              <a:t>23-September 14, 2018 </a:t>
            </a:r>
            <a:endParaRPr lang="en-US" dirty="0">
              <a:latin typeface="Arial Narrow" panose="020B0606020202030204" pitchFamily="34" charset="0"/>
            </a:endParaRPr>
          </a:p>
          <a:p>
            <a:r>
              <a:rPr lang="en-US" dirty="0">
                <a:latin typeface="Arial Narrow" panose="020B0606020202030204" pitchFamily="34" charset="0"/>
              </a:rPr>
              <a:t>Final Update/Amendment: September 30, </a:t>
            </a:r>
            <a:r>
              <a:rPr lang="en-US" dirty="0" smtClean="0">
                <a:latin typeface="Arial Narrow" panose="020B0606020202030204" pitchFamily="34" charset="0"/>
              </a:rPr>
              <a:t>2018</a:t>
            </a:r>
            <a:endParaRPr lang="en-US" dirty="0">
              <a:latin typeface="Arial Narrow" panose="020B0606020202030204" pitchFamily="34" charset="0"/>
            </a:endParaRPr>
          </a:p>
          <a:p>
            <a:pPr marL="0" indent="0">
              <a:buNone/>
            </a:pPr>
            <a:r>
              <a:rPr lang="en-US" dirty="0">
                <a:latin typeface="Arial Narrow" panose="020B0606020202030204" pitchFamily="34" charset="0"/>
              </a:rPr>
              <a:t> 	</a:t>
            </a:r>
          </a:p>
          <a:p>
            <a:pPr marL="0" indent="0">
              <a:buNone/>
            </a:pPr>
            <a:r>
              <a:rPr lang="en-US" b="1" u="sng" dirty="0">
                <a:latin typeface="Arial Narrow" pitchFamily="34" charset="0"/>
              </a:rPr>
              <a:t>Survey 2 </a:t>
            </a:r>
          </a:p>
          <a:p>
            <a:r>
              <a:rPr lang="en-US" dirty="0">
                <a:latin typeface="Arial Narrow" panose="020B0606020202030204" pitchFamily="34" charset="0"/>
              </a:rPr>
              <a:t>Survey Week: October </a:t>
            </a:r>
            <a:r>
              <a:rPr lang="en-US" dirty="0" smtClean="0">
                <a:latin typeface="Arial Narrow" panose="020B0606020202030204" pitchFamily="34" charset="0"/>
              </a:rPr>
              <a:t>8-12, 2018 </a:t>
            </a:r>
            <a:endParaRPr lang="en-US" dirty="0">
              <a:latin typeface="Arial Narrow" panose="020B0606020202030204" pitchFamily="34" charset="0"/>
            </a:endParaRPr>
          </a:p>
          <a:p>
            <a:r>
              <a:rPr lang="en-US" dirty="0">
                <a:latin typeface="Arial Narrow" panose="020B0606020202030204" pitchFamily="34" charset="0"/>
              </a:rPr>
              <a:t>Due Date: October </a:t>
            </a:r>
            <a:r>
              <a:rPr lang="en-US" dirty="0" smtClean="0">
                <a:latin typeface="Arial Narrow" panose="020B0606020202030204" pitchFamily="34" charset="0"/>
              </a:rPr>
              <a:t>19, 2018 </a:t>
            </a:r>
            <a:endParaRPr lang="en-US" dirty="0">
              <a:latin typeface="Arial Narrow" panose="020B0606020202030204" pitchFamily="34" charset="0"/>
            </a:endParaRPr>
          </a:p>
          <a:p>
            <a:r>
              <a:rPr lang="en-US" dirty="0">
                <a:latin typeface="Arial Narrow" panose="020B0606020202030204" pitchFamily="34" charset="0"/>
              </a:rPr>
              <a:t>State Processing: October </a:t>
            </a:r>
            <a:r>
              <a:rPr lang="en-US" dirty="0" smtClean="0">
                <a:latin typeface="Arial Narrow" panose="020B0606020202030204" pitchFamily="34" charset="0"/>
              </a:rPr>
              <a:t>15-November 2, 2018 </a:t>
            </a:r>
            <a:endParaRPr lang="en-US" dirty="0">
              <a:latin typeface="Arial Narrow" panose="020B0606020202030204" pitchFamily="34" charset="0"/>
            </a:endParaRPr>
          </a:p>
          <a:p>
            <a:r>
              <a:rPr lang="en-US" dirty="0">
                <a:latin typeface="Arial Narrow" panose="020B0606020202030204" pitchFamily="34" charset="0"/>
              </a:rPr>
              <a:t>Final Update/Amendment: December 15, </a:t>
            </a:r>
            <a:r>
              <a:rPr lang="en-US" dirty="0" smtClean="0">
                <a:latin typeface="Arial Narrow" panose="020B0606020202030204" pitchFamily="34" charset="0"/>
              </a:rPr>
              <a:t>2018</a:t>
            </a:r>
            <a:endParaRPr lang="en-US" dirty="0">
              <a:latin typeface="Arial Narrow" panose="020B0606020202030204" pitchFamily="34" charset="0"/>
            </a:endParaRPr>
          </a:p>
          <a:p>
            <a:endParaRPr lang="en-US" dirty="0"/>
          </a:p>
        </p:txBody>
      </p:sp>
      <p:sp>
        <p:nvSpPr>
          <p:cNvPr id="6" name="Content Placeholder 5"/>
          <p:cNvSpPr>
            <a:spLocks noGrp="1"/>
          </p:cNvSpPr>
          <p:nvPr>
            <p:ph sz="quarter" idx="4"/>
          </p:nvPr>
        </p:nvSpPr>
        <p:spPr>
          <a:xfrm>
            <a:off x="4629149" y="2562973"/>
            <a:ext cx="3887391" cy="3218809"/>
          </a:xfrm>
          <a:ln>
            <a:noFill/>
          </a:ln>
        </p:spPr>
        <p:txBody>
          <a:bodyPr>
            <a:normAutofit fontScale="55000" lnSpcReduction="20000"/>
          </a:bodyPr>
          <a:lstStyle/>
          <a:p>
            <a:pPr marL="0" indent="0">
              <a:buNone/>
            </a:pPr>
            <a:r>
              <a:rPr lang="en-US" b="1" u="sng" dirty="0">
                <a:latin typeface="Arial Narrow" pitchFamily="34" charset="0"/>
              </a:rPr>
              <a:t>Survey 3 </a:t>
            </a:r>
          </a:p>
          <a:p>
            <a:r>
              <a:rPr lang="en-US" dirty="0">
                <a:latin typeface="Arial Narrow" panose="020B0606020202030204" pitchFamily="34" charset="0"/>
              </a:rPr>
              <a:t>Survey Week: February </a:t>
            </a:r>
            <a:r>
              <a:rPr lang="en-US" dirty="0" smtClean="0">
                <a:latin typeface="Arial Narrow" panose="020B0606020202030204" pitchFamily="34" charset="0"/>
              </a:rPr>
              <a:t>4-8, 2019 </a:t>
            </a:r>
            <a:endParaRPr lang="en-US" dirty="0">
              <a:latin typeface="Arial Narrow" panose="020B0606020202030204" pitchFamily="34" charset="0"/>
            </a:endParaRPr>
          </a:p>
          <a:p>
            <a:r>
              <a:rPr lang="en-US" dirty="0">
                <a:latin typeface="Arial Narrow" panose="020B0606020202030204" pitchFamily="34" charset="0"/>
              </a:rPr>
              <a:t>Due Date: February </a:t>
            </a:r>
            <a:r>
              <a:rPr lang="en-US" dirty="0" smtClean="0">
                <a:latin typeface="Arial Narrow" panose="020B0606020202030204" pitchFamily="34" charset="0"/>
              </a:rPr>
              <a:t>15, 2019 </a:t>
            </a:r>
            <a:endParaRPr lang="en-US" dirty="0">
              <a:latin typeface="Arial Narrow" panose="020B0606020202030204" pitchFamily="34" charset="0"/>
            </a:endParaRPr>
          </a:p>
          <a:p>
            <a:r>
              <a:rPr lang="en-US" dirty="0">
                <a:latin typeface="Arial Narrow" panose="020B0606020202030204" pitchFamily="34" charset="0"/>
              </a:rPr>
              <a:t>State Processing: February </a:t>
            </a:r>
            <a:r>
              <a:rPr lang="en-US" dirty="0" smtClean="0">
                <a:latin typeface="Arial Narrow" panose="020B0606020202030204" pitchFamily="34" charset="0"/>
              </a:rPr>
              <a:t>11-March 1, 2019 </a:t>
            </a:r>
            <a:endParaRPr lang="en-US" dirty="0">
              <a:latin typeface="Arial Narrow" panose="020B0606020202030204" pitchFamily="34" charset="0"/>
            </a:endParaRPr>
          </a:p>
          <a:p>
            <a:r>
              <a:rPr lang="en-US" dirty="0">
                <a:latin typeface="Arial Narrow" panose="020B0606020202030204" pitchFamily="34" charset="0"/>
              </a:rPr>
              <a:t>Final Update/Amendment: April 15, </a:t>
            </a:r>
            <a:r>
              <a:rPr lang="en-US" dirty="0" smtClean="0">
                <a:latin typeface="Arial Narrow" panose="020B0606020202030204" pitchFamily="34" charset="0"/>
              </a:rPr>
              <a:t>2019 </a:t>
            </a:r>
            <a:r>
              <a:rPr lang="en-US" dirty="0"/>
              <a:t>	</a:t>
            </a:r>
          </a:p>
          <a:p>
            <a:endParaRPr lang="en-US" dirty="0">
              <a:latin typeface="Arial Narrow" pitchFamily="34" charset="0"/>
            </a:endParaRPr>
          </a:p>
          <a:p>
            <a:pPr marL="0" indent="0">
              <a:buNone/>
            </a:pPr>
            <a:r>
              <a:rPr lang="en-US" b="1" u="sng" dirty="0">
                <a:latin typeface="Arial Narrow" pitchFamily="34" charset="0"/>
              </a:rPr>
              <a:t>Survey 4 </a:t>
            </a:r>
          </a:p>
          <a:p>
            <a:r>
              <a:rPr lang="en-US" dirty="0" smtClean="0">
                <a:latin typeface="Arial Narrow" panose="020B0606020202030204" pitchFamily="34" charset="0"/>
              </a:rPr>
              <a:t>Survey </a:t>
            </a:r>
            <a:r>
              <a:rPr lang="en-US" dirty="0">
                <a:latin typeface="Arial Narrow" panose="020B0606020202030204" pitchFamily="34" charset="0"/>
              </a:rPr>
              <a:t>Week: June </a:t>
            </a:r>
            <a:r>
              <a:rPr lang="en-US" dirty="0" smtClean="0">
                <a:latin typeface="Arial Narrow" panose="020B0606020202030204" pitchFamily="34" charset="0"/>
              </a:rPr>
              <a:t>10-14, 2019 </a:t>
            </a:r>
            <a:endParaRPr lang="en-US" dirty="0">
              <a:latin typeface="Arial Narrow" panose="020B0606020202030204" pitchFamily="34" charset="0"/>
            </a:endParaRPr>
          </a:p>
          <a:p>
            <a:r>
              <a:rPr lang="en-US" dirty="0">
                <a:latin typeface="Arial Narrow" panose="020B0606020202030204" pitchFamily="34" charset="0"/>
              </a:rPr>
              <a:t>Due Date: July </a:t>
            </a:r>
            <a:r>
              <a:rPr lang="en-US" dirty="0" smtClean="0">
                <a:latin typeface="Arial Narrow" panose="020B0606020202030204" pitchFamily="34" charset="0"/>
              </a:rPr>
              <a:t>5, 2019 </a:t>
            </a:r>
            <a:endParaRPr lang="en-US" dirty="0">
              <a:latin typeface="Arial Narrow" panose="020B0606020202030204" pitchFamily="34" charset="0"/>
            </a:endParaRPr>
          </a:p>
          <a:p>
            <a:r>
              <a:rPr lang="en-US" dirty="0">
                <a:latin typeface="Arial Narrow" panose="020B0606020202030204" pitchFamily="34" charset="0"/>
              </a:rPr>
              <a:t>State Processing: June </a:t>
            </a:r>
            <a:r>
              <a:rPr lang="en-US" dirty="0" smtClean="0">
                <a:latin typeface="Arial Narrow" panose="020B0606020202030204" pitchFamily="34" charset="0"/>
              </a:rPr>
              <a:t>24-July 12, 2019 </a:t>
            </a:r>
            <a:endParaRPr lang="en-US" dirty="0">
              <a:latin typeface="Arial Narrow" panose="020B0606020202030204" pitchFamily="34" charset="0"/>
            </a:endParaRPr>
          </a:p>
          <a:p>
            <a:r>
              <a:rPr lang="en-US" dirty="0">
                <a:latin typeface="Arial Narrow" panose="020B0606020202030204" pitchFamily="34" charset="0"/>
              </a:rPr>
              <a:t>Final Update/Amendment: August 15, </a:t>
            </a:r>
            <a:r>
              <a:rPr lang="en-US" dirty="0" smtClean="0">
                <a:latin typeface="Arial Narrow" panose="020B0606020202030204" pitchFamily="34" charset="0"/>
              </a:rPr>
              <a:t>2019 </a:t>
            </a:r>
            <a:r>
              <a:rPr lang="en-US" dirty="0">
                <a:latin typeface="Arial Narrow" panose="020B0606020202030204" pitchFamily="34" charset="0"/>
              </a:rPr>
              <a:t>	</a:t>
            </a:r>
          </a:p>
          <a:p>
            <a:endParaRPr lang="en-US" dirty="0"/>
          </a:p>
        </p:txBody>
      </p:sp>
    </p:spTree>
    <p:extLst>
      <p:ext uri="{BB962C8B-B14F-4D97-AF65-F5344CB8AC3E}">
        <p14:creationId xmlns:p14="http://schemas.microsoft.com/office/powerpoint/2010/main" val="298898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a:t>Reporting FTE</a:t>
            </a:r>
          </a:p>
        </p:txBody>
      </p:sp>
      <p:sp>
        <p:nvSpPr>
          <p:cNvPr id="4" name="TextBox 3"/>
          <p:cNvSpPr txBox="1"/>
          <p:nvPr/>
        </p:nvSpPr>
        <p:spPr>
          <a:xfrm>
            <a:off x="628650" y="2395667"/>
            <a:ext cx="7886700" cy="369332"/>
          </a:xfrm>
          <a:prstGeom prst="rect">
            <a:avLst/>
          </a:prstGeom>
          <a:noFill/>
          <a:ln>
            <a:noFill/>
          </a:ln>
        </p:spPr>
        <p:txBody>
          <a:bodyPr wrap="square" rtlCol="0">
            <a:spAutoFit/>
          </a:bodyPr>
          <a:lstStyle/>
          <a:p>
            <a:pPr lvl="0" algn="ctr">
              <a:lnSpc>
                <a:spcPct val="100000"/>
              </a:lnSpc>
              <a:spcBef>
                <a:spcPts val="0"/>
              </a:spcBef>
              <a:buClr>
                <a:srgbClr val="FFC000"/>
              </a:buClr>
            </a:pPr>
            <a:r>
              <a:rPr lang="en-US" dirty="0">
                <a:solidFill>
                  <a:prstClr val="black"/>
                </a:solidFill>
              </a:rPr>
              <a:t>Student Additional Funding FTE is reported in Survey 5</a:t>
            </a:r>
            <a:r>
              <a:rPr lang="en-US" dirty="0" smtClean="0">
                <a:solidFill>
                  <a:prstClr val="black"/>
                </a:solidFill>
              </a:rPr>
              <a:t>.</a:t>
            </a:r>
            <a:endParaRPr lang="en-US" u="sng" dirty="0" smtClean="0"/>
          </a:p>
        </p:txBody>
      </p:sp>
      <p:sp>
        <p:nvSpPr>
          <p:cNvPr id="5" name="TextBox 4"/>
          <p:cNvSpPr txBox="1"/>
          <p:nvPr/>
        </p:nvSpPr>
        <p:spPr>
          <a:xfrm>
            <a:off x="2007200" y="3052081"/>
            <a:ext cx="5129599" cy="1200329"/>
          </a:xfrm>
          <a:prstGeom prst="rect">
            <a:avLst/>
          </a:prstGeom>
          <a:noFill/>
          <a:ln>
            <a:noFill/>
          </a:ln>
        </p:spPr>
        <p:txBody>
          <a:bodyPr wrap="square" rtlCol="0">
            <a:spAutoFit/>
          </a:bodyPr>
          <a:lstStyle/>
          <a:p>
            <a:r>
              <a:rPr lang="en-US" b="1" u="sng" dirty="0" smtClean="0"/>
              <a:t>Survey </a:t>
            </a:r>
            <a:r>
              <a:rPr lang="en-US" b="1" u="sng" dirty="0"/>
              <a:t>5</a:t>
            </a:r>
            <a:r>
              <a:rPr lang="en-US" b="1" dirty="0"/>
              <a:t> </a:t>
            </a:r>
          </a:p>
          <a:p>
            <a:pPr marL="285750" indent="-285750">
              <a:buFont typeface="Arial" panose="020B0604020202020204" pitchFamily="34" charset="0"/>
              <a:buChar char="•"/>
            </a:pPr>
            <a:r>
              <a:rPr lang="en-US" dirty="0"/>
              <a:t>Due Date: July 26, 2019 </a:t>
            </a:r>
          </a:p>
          <a:p>
            <a:pPr marL="285750" indent="-285750">
              <a:buFont typeface="Arial" panose="020B0604020202020204" pitchFamily="34" charset="0"/>
              <a:buChar char="•"/>
            </a:pPr>
            <a:r>
              <a:rPr lang="en-US" dirty="0"/>
              <a:t>State Processing: July 22 – August 23, 2019 </a:t>
            </a:r>
          </a:p>
          <a:p>
            <a:pPr marL="285750" indent="-285750">
              <a:buFont typeface="Arial" panose="020B0604020202020204" pitchFamily="34" charset="0"/>
              <a:buChar char="•"/>
            </a:pPr>
            <a:r>
              <a:rPr lang="en-US" dirty="0"/>
              <a:t>Final Update/Amendment Date: October 31, 2019 </a:t>
            </a:r>
            <a:r>
              <a:rPr lang="en-US" dirty="0">
                <a:solidFill>
                  <a:prstClr val="black"/>
                </a:solidFill>
              </a:rPr>
              <a:t> </a:t>
            </a:r>
          </a:p>
        </p:txBody>
      </p:sp>
    </p:spTree>
    <p:extLst>
      <p:ext uri="{BB962C8B-B14F-4D97-AF65-F5344CB8AC3E}">
        <p14:creationId xmlns:p14="http://schemas.microsoft.com/office/powerpoint/2010/main" val="1682994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703756"/>
            <a:ext cx="7886700" cy="793750"/>
          </a:xfrm>
          <a:ln>
            <a:noFill/>
          </a:ln>
        </p:spPr>
        <p:txBody>
          <a:bodyPr/>
          <a:lstStyle/>
          <a:p>
            <a:pPr algn="ctr"/>
            <a:r>
              <a:rPr lang="en-US" dirty="0"/>
              <a:t>Reporting FTE</a:t>
            </a:r>
          </a:p>
        </p:txBody>
      </p:sp>
      <p:sp>
        <p:nvSpPr>
          <p:cNvPr id="4" name="TextBox 3"/>
          <p:cNvSpPr txBox="1"/>
          <p:nvPr/>
        </p:nvSpPr>
        <p:spPr>
          <a:xfrm>
            <a:off x="0" y="1497506"/>
            <a:ext cx="9144000" cy="5047536"/>
          </a:xfrm>
          <a:prstGeom prst="rect">
            <a:avLst/>
          </a:prstGeom>
          <a:noFill/>
          <a:ln>
            <a:noFill/>
          </a:ln>
        </p:spPr>
        <p:txBody>
          <a:bodyPr wrap="square" rtlCol="0">
            <a:spAutoFit/>
          </a:bodyPr>
          <a:lstStyle/>
          <a:p>
            <a:pPr lvl="0" algn="ctr">
              <a:lnSpc>
                <a:spcPct val="100000"/>
              </a:lnSpc>
              <a:spcBef>
                <a:spcPts val="0"/>
              </a:spcBef>
              <a:buClr>
                <a:srgbClr val="FFC000"/>
              </a:buClr>
            </a:pPr>
            <a:r>
              <a:rPr lang="en-US" dirty="0" smtClean="0">
                <a:solidFill>
                  <a:prstClr val="black"/>
                </a:solidFill>
              </a:rPr>
              <a:t>Alternate Survey Week</a:t>
            </a:r>
          </a:p>
          <a:p>
            <a:pPr lvl="0" algn="ctr">
              <a:lnSpc>
                <a:spcPct val="100000"/>
              </a:lnSpc>
              <a:spcBef>
                <a:spcPts val="0"/>
              </a:spcBef>
              <a:buClr>
                <a:srgbClr val="FFC000"/>
              </a:buClr>
            </a:pPr>
            <a:r>
              <a:rPr lang="en-US" sz="1200" dirty="0" smtClean="0">
                <a:solidFill>
                  <a:prstClr val="black"/>
                </a:solidFill>
              </a:rPr>
              <a:t>(</a:t>
            </a:r>
            <a:r>
              <a:rPr lang="en-US" sz="1200" dirty="0"/>
              <a:t>Rule 6A-1.0451(2), F.A.C. </a:t>
            </a:r>
            <a:r>
              <a:rPr lang="en-US" sz="1200" dirty="0" smtClean="0"/>
              <a:t>)</a:t>
            </a:r>
          </a:p>
          <a:p>
            <a:pPr lvl="0" algn="ctr">
              <a:lnSpc>
                <a:spcPct val="100000"/>
              </a:lnSpc>
              <a:spcBef>
                <a:spcPts val="0"/>
              </a:spcBef>
              <a:buClr>
                <a:srgbClr val="FFC000"/>
              </a:buClr>
            </a:pPr>
            <a:endParaRPr lang="en-US" sz="1400" dirty="0" smtClean="0"/>
          </a:p>
          <a:p>
            <a:pPr marL="171450" lvl="0" indent="-171450">
              <a:buFont typeface="Arial" panose="020B0604020202020204" pitchFamily="34" charset="0"/>
              <a:buChar char="•"/>
            </a:pPr>
            <a:r>
              <a:rPr lang="en-US" sz="1200" b="1" dirty="0"/>
              <a:t>Prior to the </a:t>
            </a:r>
            <a:r>
              <a:rPr lang="en-US" sz="1200" b="1" dirty="0" smtClean="0"/>
              <a:t>scheduled </a:t>
            </a:r>
            <a:r>
              <a:rPr lang="en-US" sz="1200" b="1" dirty="0"/>
              <a:t>survey week</a:t>
            </a:r>
            <a:r>
              <a:rPr lang="en-US" sz="1200" dirty="0"/>
              <a:t>, a district may request an alternate FTE survey week (within 9 weeks of the original survey) if enrollment is expected to fluctuate due to reasons beyond the district’s control such as natural disasters, agricultural migration, civil disturbances etc.</a:t>
            </a:r>
          </a:p>
          <a:p>
            <a:pPr lvl="0"/>
            <a:endParaRPr lang="en-US" sz="1200" dirty="0"/>
          </a:p>
          <a:p>
            <a:pPr marL="171450" indent="-171450">
              <a:buFont typeface="Arial" panose="020B0604020202020204" pitchFamily="34" charset="0"/>
              <a:buChar char="•"/>
            </a:pPr>
            <a:r>
              <a:rPr lang="en-US" sz="1200" dirty="0" smtClean="0"/>
              <a:t>The </a:t>
            </a:r>
            <a:r>
              <a:rPr lang="en-US" sz="1200" dirty="0"/>
              <a:t>alternate survey date must be established by the Commissioner prior to conducting the scheduled statewide survey. If the Commissioner of Education approves an alternate survey period, the letter of response from the DOE will include specific directions for confirmation of alternate survey results. </a:t>
            </a:r>
            <a:endParaRPr lang="en-US" sz="1200" dirty="0" smtClean="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To </a:t>
            </a:r>
            <a:r>
              <a:rPr lang="en-US" sz="1200" dirty="0"/>
              <a:t>be considered, a district must expect a potential </a:t>
            </a:r>
            <a:r>
              <a:rPr lang="en-US" sz="1200" b="1" dirty="0"/>
              <a:t>enrollment change of greater than 5% for the entire district or</a:t>
            </a:r>
            <a:r>
              <a:rPr lang="en-US" sz="1200" dirty="0"/>
              <a:t> </a:t>
            </a:r>
            <a:r>
              <a:rPr lang="en-US" sz="1200" b="1" dirty="0"/>
              <a:t>25% for a specific school</a:t>
            </a:r>
            <a:r>
              <a:rPr lang="en-US" sz="1200" dirty="0" smtClean="0"/>
              <a:t>.</a:t>
            </a:r>
            <a:endParaRPr lang="en-US" sz="1200" dirty="0"/>
          </a:p>
          <a:p>
            <a:pPr lvl="0"/>
            <a:endParaRPr lang="en-US" sz="1200" dirty="0"/>
          </a:p>
          <a:p>
            <a:pPr marL="171450" lvl="0" indent="-171450">
              <a:buFont typeface="Arial" panose="020B0604020202020204" pitchFamily="34" charset="0"/>
              <a:buChar char="•"/>
            </a:pPr>
            <a:r>
              <a:rPr lang="en-US" sz="1200" b="1" dirty="0"/>
              <a:t>If </a:t>
            </a:r>
            <a:r>
              <a:rPr lang="en-US" sz="1200" b="1" dirty="0" smtClean="0"/>
              <a:t>approved, </a:t>
            </a:r>
            <a:r>
              <a:rPr lang="en-US" sz="1200" b="1" dirty="0"/>
              <a:t>the district must still conduct the regular survey.</a:t>
            </a:r>
            <a:r>
              <a:rPr lang="en-US" sz="1200" dirty="0"/>
              <a:t> </a:t>
            </a:r>
            <a:endParaRPr lang="en-US" sz="1200" dirty="0" smtClean="0"/>
          </a:p>
          <a:p>
            <a:pPr lvl="0"/>
            <a:endParaRPr lang="en-US" sz="1200" dirty="0"/>
          </a:p>
          <a:p>
            <a:pPr marL="171450" lvl="0" indent="-171450">
              <a:buFont typeface="Arial" panose="020B0604020202020204" pitchFamily="34" charset="0"/>
              <a:buChar char="•"/>
            </a:pPr>
            <a:r>
              <a:rPr lang="en-US" sz="1200" b="1" dirty="0"/>
              <a:t>Prior to submitting the alternate survey format records</a:t>
            </a:r>
            <a:r>
              <a:rPr lang="en-US" sz="1200" dirty="0"/>
              <a:t>, the district will confirm with the Office of Finance and Operations that the alternate survey student membership has met the above thresholds when compared to the original survey week. </a:t>
            </a:r>
          </a:p>
          <a:p>
            <a:pPr lvl="0"/>
            <a:endParaRPr lang="en-US" sz="1200" dirty="0"/>
          </a:p>
          <a:p>
            <a:pPr marL="171450" lvl="0" indent="-171450">
              <a:buFont typeface="Arial" panose="020B0604020202020204" pitchFamily="34" charset="0"/>
              <a:buChar char="•"/>
            </a:pPr>
            <a:r>
              <a:rPr lang="en-US" sz="1200" dirty="0"/>
              <a:t>Once it is determined that the threshold variance in membership has been met when compared to the original survey week membership count, PK-12 Education Information Services will notify the district when the state student database is prepared to receive the alternate survey data. At that time the district will be advised of a limited period when updates may be submitted for the alternate survey. </a:t>
            </a:r>
          </a:p>
          <a:p>
            <a:pPr lvl="0"/>
            <a:endParaRPr lang="en-US" sz="1200" dirty="0"/>
          </a:p>
          <a:p>
            <a:pPr marL="171450" indent="-171450">
              <a:buFont typeface="Arial" panose="020B0604020202020204" pitchFamily="34" charset="0"/>
              <a:buChar char="•"/>
            </a:pPr>
            <a:r>
              <a:rPr lang="en-US" sz="1200" dirty="0"/>
              <a:t>Batch processing will take place after all format files have been transmitted for the alternate survey. Once these files have been processed, please follow standard protocol for edit error resolution and update file formats until all edit errors are resolved. </a:t>
            </a:r>
          </a:p>
          <a:p>
            <a:endParaRPr lang="en-US" sz="1200" dirty="0"/>
          </a:p>
          <a:p>
            <a:pPr marL="171450" lvl="0" indent="-171450">
              <a:buFont typeface="Arial" panose="020B0604020202020204" pitchFamily="34" charset="0"/>
              <a:buChar char="•"/>
            </a:pPr>
            <a:r>
              <a:rPr lang="en-US" sz="1200" dirty="0"/>
              <a:t>After all files for the alternate survey have been transmitted, final determination of </a:t>
            </a:r>
            <a:r>
              <a:rPr lang="en-US" sz="1200" dirty="0" smtClean="0"/>
              <a:t>variance in student </a:t>
            </a:r>
            <a:r>
              <a:rPr lang="en-US" sz="1200" dirty="0"/>
              <a:t>membership </a:t>
            </a:r>
            <a:r>
              <a:rPr lang="en-US" sz="1200" dirty="0" smtClean="0"/>
              <a:t>meeting the above thresholds will </a:t>
            </a:r>
            <a:r>
              <a:rPr lang="en-US" sz="1200" dirty="0"/>
              <a:t>be made by the Office of Finance and Operations</a:t>
            </a:r>
            <a:r>
              <a:rPr lang="en-US" sz="1200" dirty="0" smtClean="0"/>
              <a:t>.</a:t>
            </a:r>
            <a:endParaRPr lang="en-US" sz="1200" u="sng" dirty="0" smtClean="0"/>
          </a:p>
        </p:txBody>
      </p:sp>
    </p:spTree>
    <p:extLst>
      <p:ext uri="{BB962C8B-B14F-4D97-AF65-F5344CB8AC3E}">
        <p14:creationId xmlns:p14="http://schemas.microsoft.com/office/powerpoint/2010/main" val="932709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When is FTE Recalibrated?</a:t>
            </a:r>
            <a:endParaRPr lang="en-US" dirty="0"/>
          </a:p>
        </p:txBody>
      </p:sp>
      <p:graphicFrame>
        <p:nvGraphicFramePr>
          <p:cNvPr id="3" name="Group 158"/>
          <p:cNvGraphicFramePr>
            <a:graphicFrameLocks/>
          </p:cNvGraphicFramePr>
          <p:nvPr>
            <p:extLst>
              <p:ext uri="{D42A27DB-BD31-4B8C-83A1-F6EECF244321}">
                <p14:modId xmlns:p14="http://schemas.microsoft.com/office/powerpoint/2010/main" val="3701710810"/>
              </p:ext>
            </p:extLst>
          </p:nvPr>
        </p:nvGraphicFramePr>
        <p:xfrm>
          <a:off x="685801" y="1905000"/>
          <a:ext cx="7772399" cy="4411615"/>
        </p:xfrm>
        <a:graphic>
          <a:graphicData uri="http://schemas.openxmlformats.org/drawingml/2006/table">
            <a:tbl>
              <a:tblPr/>
              <a:tblGrid>
                <a:gridCol w="1518985"/>
                <a:gridCol w="2430379"/>
                <a:gridCol w="3823035"/>
              </a:tblGrid>
              <a:tr h="52604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bg1"/>
                          </a:solidFill>
                          <a:effectLst/>
                          <a:latin typeface="Arial Narrow" pitchFamily="34" charset="0"/>
                          <a:cs typeface="Arial" pitchFamily="34" charset="0"/>
                        </a:rPr>
                        <a:t>Calculation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bg1"/>
                          </a:solidFill>
                          <a:effectLst/>
                          <a:latin typeface="Arial Narrow" pitchFamily="34" charset="0"/>
                          <a:cs typeface="Arial" pitchFamily="34" charset="0"/>
                        </a:rPr>
                        <a:t>When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bg1"/>
                          </a:solidFill>
                          <a:effectLst/>
                          <a:latin typeface="Arial Narrow" pitchFamily="34" charset="0"/>
                          <a:cs typeface="Arial" pitchFamily="34" charset="0"/>
                        </a:rPr>
                        <a:t>Data Source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876734">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Conference Report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Legislative Session</a:t>
                      </a:r>
                    </a:p>
                  </a:txBody>
                  <a:tcPr marT="914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1 – Projection     Survey 4 – Projection</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2 – Projection     Survey 5 – Prior Year Est.</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3 – Projection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75221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2</a:t>
                      </a:r>
                      <a:r>
                        <a:rPr kumimoji="0" lang="en-US" sz="1600" b="0" i="0" u="none" strike="noStrike" cap="none" normalizeH="0" baseline="30000" dirty="0" smtClean="0">
                          <a:ln>
                            <a:noFill/>
                          </a:ln>
                          <a:solidFill>
                            <a:schemeClr val="tx1"/>
                          </a:solidFill>
                          <a:effectLst/>
                          <a:latin typeface="Arial Narrow" pitchFamily="34" charset="0"/>
                          <a:cs typeface="Arial" pitchFamily="34" charset="0"/>
                        </a:rPr>
                        <a:t>nd</a:t>
                      </a:r>
                      <a:r>
                        <a:rPr kumimoji="0" lang="en-US" sz="1600" b="0" i="0" u="none" strike="noStrike" cap="none" normalizeH="0" baseline="0" dirty="0" smtClean="0">
                          <a:ln>
                            <a:noFill/>
                          </a:ln>
                          <a:solidFill>
                            <a:schemeClr val="tx1"/>
                          </a:solidFill>
                          <a:effectLst/>
                          <a:latin typeface="Arial Narrow" pitchFamily="34" charset="0"/>
                          <a:cs typeface="Arial" pitchFamily="34" charset="0"/>
                        </a:rPr>
                        <a:t> Calculation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July – Upon receipt of Tax Roll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1 – Projection      Survey 4 – Projection</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2 – Projection      Survey 5 – Prior Year Est.</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3 – Projection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75221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3</a:t>
                      </a:r>
                      <a:r>
                        <a:rPr kumimoji="0" lang="en-US" sz="1600" b="0" i="0" u="none" strike="noStrike" cap="none" normalizeH="0" baseline="30000" dirty="0" smtClean="0">
                          <a:ln>
                            <a:noFill/>
                          </a:ln>
                          <a:solidFill>
                            <a:schemeClr val="tx1"/>
                          </a:solidFill>
                          <a:effectLst/>
                          <a:latin typeface="Arial Narrow" pitchFamily="34" charset="0"/>
                          <a:cs typeface="Arial" pitchFamily="34" charset="0"/>
                        </a:rPr>
                        <a:t>rd</a:t>
                      </a:r>
                      <a:r>
                        <a:rPr kumimoji="0" lang="en-US" sz="1600" b="0" i="0" u="none" strike="noStrike" cap="none" normalizeH="0" baseline="0" dirty="0" smtClean="0">
                          <a:ln>
                            <a:noFill/>
                          </a:ln>
                          <a:solidFill>
                            <a:schemeClr val="tx1"/>
                          </a:solidFill>
                          <a:effectLst/>
                          <a:latin typeface="Arial Narrow" pitchFamily="34" charset="0"/>
                          <a:cs typeface="Arial" pitchFamily="34" charset="0"/>
                        </a:rPr>
                        <a:t>  Calculation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Upon receipt of Survey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1 – Actual            Survey 4 – Estimate</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2 – Actual            Survey 5 – Prior Year Act.</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3 – Estimate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75221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4</a:t>
                      </a:r>
                      <a:r>
                        <a:rPr kumimoji="0" lang="en-US" sz="1600" b="0" i="0" u="none" strike="noStrike" cap="none" normalizeH="0" baseline="30000" dirty="0" smtClean="0">
                          <a:ln>
                            <a:noFill/>
                          </a:ln>
                          <a:solidFill>
                            <a:schemeClr val="tx1"/>
                          </a:solidFill>
                          <a:effectLst/>
                          <a:latin typeface="Arial Narrow" pitchFamily="34" charset="0"/>
                          <a:cs typeface="Arial" pitchFamily="34" charset="0"/>
                        </a:rPr>
                        <a:t>th </a:t>
                      </a:r>
                      <a:r>
                        <a:rPr kumimoji="0" lang="en-US" sz="1600" b="0" i="0" u="none" strike="noStrike" cap="none" normalizeH="0" baseline="0" dirty="0" smtClean="0">
                          <a:ln>
                            <a:noFill/>
                          </a:ln>
                          <a:solidFill>
                            <a:schemeClr val="tx1"/>
                          </a:solidFill>
                          <a:effectLst/>
                          <a:latin typeface="Arial Narrow" pitchFamily="34" charset="0"/>
                          <a:cs typeface="Arial" pitchFamily="34" charset="0"/>
                        </a:rPr>
                        <a:t> Calculation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Upon receipt of Survey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1 – Actual            Survey 4 – Estimate</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2 – Actual            Survey 5 – Prior Year Act.</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3 – Actual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75221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Final Calculation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Arial Narrow" pitchFamily="34" charset="0"/>
                          <a:cs typeface="Arial" pitchFamily="34" charset="0"/>
                        </a:rPr>
                        <a:t>After Final Update of Survey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1 – Actual            Survey 4 – Actual</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2 – Actual            Survey 5 – Prior Year Act.</a:t>
                      </a:r>
                    </a:p>
                    <a:p>
                      <a:pPr marL="0" marR="0" lvl="0" indent="0" algn="l" defTabSz="914400" rtl="0" eaLnBrk="0" fontAlgn="base" latinLnBrk="0" hangingPunct="0">
                        <a:lnSpc>
                          <a:spcPct val="100000"/>
                        </a:lnSpc>
                        <a:spcBef>
                          <a:spcPct val="20000"/>
                        </a:spcBef>
                        <a:spcAft>
                          <a:spcPct val="0"/>
                        </a:spcAft>
                        <a:buClr>
                          <a:schemeClr val="bg2"/>
                        </a:buClr>
                        <a:buSzPct val="75000"/>
                        <a:buFontTx/>
                        <a:buNone/>
                        <a:tabLst/>
                      </a:pPr>
                      <a:r>
                        <a:rPr kumimoji="0" lang="en-US" sz="1200" b="0" i="0" u="none" strike="noStrike" cap="none" normalizeH="0" baseline="0" dirty="0" smtClean="0">
                          <a:ln>
                            <a:noFill/>
                          </a:ln>
                          <a:solidFill>
                            <a:schemeClr val="tx1"/>
                          </a:solidFill>
                          <a:effectLst/>
                          <a:latin typeface="Arial Narrow" pitchFamily="34" charset="0"/>
                          <a:cs typeface="Arial" pitchFamily="34" charset="0"/>
                        </a:rPr>
                        <a:t>Survey 3 – Actual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Tree>
    <p:extLst>
      <p:ext uri="{BB962C8B-B14F-4D97-AF65-F5344CB8AC3E}">
        <p14:creationId xmlns:p14="http://schemas.microsoft.com/office/powerpoint/2010/main" val="790201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Recalibration Basics</a:t>
            </a:r>
            <a:endParaRPr lang="en-US" dirty="0"/>
          </a:p>
        </p:txBody>
      </p:sp>
      <p:sp>
        <p:nvSpPr>
          <p:cNvPr id="4" name="TextBox 3"/>
          <p:cNvSpPr txBox="1"/>
          <p:nvPr/>
        </p:nvSpPr>
        <p:spPr>
          <a:xfrm>
            <a:off x="628650" y="1983776"/>
            <a:ext cx="7886700" cy="4185761"/>
          </a:xfrm>
          <a:prstGeom prst="rect">
            <a:avLst/>
          </a:prstGeom>
          <a:noFill/>
          <a:ln>
            <a:noFill/>
          </a:ln>
        </p:spPr>
        <p:txBody>
          <a:bodyPr wrap="square" rtlCol="0">
            <a:spAutoFit/>
          </a:bodyPr>
          <a:lstStyle/>
          <a:p>
            <a:pPr>
              <a:buClr>
                <a:srgbClr val="FFC000"/>
              </a:buClr>
            </a:pPr>
            <a:r>
              <a:rPr lang="en-US" sz="1400" b="1" u="sng" dirty="0" smtClean="0">
                <a:solidFill>
                  <a:prstClr val="black"/>
                </a:solidFill>
              </a:rPr>
              <a:t>Recalibration to 1.0 FTE</a:t>
            </a:r>
          </a:p>
          <a:p>
            <a:pPr marL="285750" indent="-285750">
              <a:buFont typeface="Arial" panose="020B0604020202020204" pitchFamily="34" charset="0"/>
              <a:buChar char="•"/>
            </a:pPr>
            <a:r>
              <a:rPr lang="en-US" sz="1400" dirty="0" smtClean="0">
                <a:solidFill>
                  <a:prstClr val="black"/>
                </a:solidFill>
              </a:rPr>
              <a:t>1011.61(4</a:t>
            </a:r>
            <a:r>
              <a:rPr lang="en-US" sz="1400" dirty="0">
                <a:solidFill>
                  <a:prstClr val="black"/>
                </a:solidFill>
              </a:rPr>
              <a:t>), F.S. requires that all student Full-Time Equivalent (FTE) enrollment be capped at 1.0 FTE, except for FTE reported by Department of Juvenile Justice (DJJ) students beyond the 180-day school year </a:t>
            </a:r>
            <a:r>
              <a:rPr lang="en-US" sz="1400" dirty="0"/>
              <a:t>and FTE related to the John M. McKay Scholarships for Students with Disabilities Program. </a:t>
            </a:r>
          </a:p>
          <a:p>
            <a:pPr>
              <a:buClr>
                <a:srgbClr val="FFC000"/>
              </a:buClr>
            </a:pPr>
            <a:endParaRPr lang="en-US" sz="1400" dirty="0">
              <a:solidFill>
                <a:prstClr val="black"/>
              </a:solidFill>
            </a:endParaRPr>
          </a:p>
          <a:p>
            <a:pPr marL="285750" indent="-285750">
              <a:buFont typeface="Arial" panose="020B0604020202020204" pitchFamily="34" charset="0"/>
              <a:buChar char="•"/>
            </a:pPr>
            <a:r>
              <a:rPr lang="en-US" sz="1400" dirty="0"/>
              <a:t>School districts should report all FTE enrollment regardless of the 1.0 FTE cap. </a:t>
            </a:r>
            <a:r>
              <a:rPr lang="en-US" sz="1400" dirty="0">
                <a:solidFill>
                  <a:prstClr val="black"/>
                </a:solidFill>
              </a:rPr>
              <a:t> </a:t>
            </a:r>
            <a:endParaRPr lang="en-US" sz="1400" dirty="0" smtClean="0">
              <a:solidFill>
                <a:prstClr val="black"/>
              </a:solidFill>
            </a:endParaRPr>
          </a:p>
          <a:p>
            <a:pPr>
              <a:buClr>
                <a:srgbClr val="FFC000"/>
              </a:buClr>
            </a:pPr>
            <a:endParaRPr lang="en-US" sz="1400" dirty="0">
              <a:solidFill>
                <a:prstClr val="black"/>
              </a:solidFill>
            </a:endParaRPr>
          </a:p>
          <a:p>
            <a:r>
              <a:rPr lang="en-US" sz="1400" b="1" u="sng" dirty="0" smtClean="0"/>
              <a:t>Capped at 0.5 FTE</a:t>
            </a:r>
          </a:p>
          <a:p>
            <a:pPr marL="285750" indent="-285750">
              <a:buFont typeface="Arial" panose="020B0604020202020204" pitchFamily="34" charset="0"/>
              <a:buChar char="•"/>
            </a:pPr>
            <a:r>
              <a:rPr lang="en-US" sz="1400" dirty="0" smtClean="0"/>
              <a:t>If </a:t>
            </a:r>
            <a:r>
              <a:rPr lang="en-US" sz="1400" dirty="0"/>
              <a:t>a student only has FTE enrollment in one survey during the regular 180-day school year (Survey 2 or Survey 3), then all FTE reported will be capped at 0.5 FTE during recalibration. </a:t>
            </a:r>
          </a:p>
          <a:p>
            <a:endParaRPr lang="en-US" sz="1400" dirty="0"/>
          </a:p>
          <a:p>
            <a:pPr marL="285750" indent="-285750">
              <a:buFont typeface="Arial" panose="020B0604020202020204" pitchFamily="34" charset="0"/>
              <a:buChar char="•"/>
            </a:pPr>
            <a:r>
              <a:rPr lang="en-US" sz="1400" dirty="0"/>
              <a:t>This capping includes the FTE reported in Survey 1 or Survey 4 for the student, except for FTE reported by DJJ students beyond the 180-day school year. </a:t>
            </a:r>
            <a:endParaRPr lang="en-US" sz="1400" dirty="0" smtClean="0"/>
          </a:p>
          <a:p>
            <a:pPr marL="285750" indent="-285750">
              <a:buFont typeface="Arial" panose="020B0604020202020204" pitchFamily="34" charset="0"/>
              <a:buChar char="•"/>
            </a:pPr>
            <a:endParaRPr lang="en-US" sz="1400" dirty="0"/>
          </a:p>
          <a:p>
            <a:r>
              <a:rPr lang="en-US" sz="1400" b="1" u="sng" dirty="0" smtClean="0"/>
              <a:t>Excluded from Recalibration</a:t>
            </a:r>
          </a:p>
          <a:p>
            <a:pPr marL="285750" indent="-285750">
              <a:spcBef>
                <a:spcPts val="0"/>
              </a:spcBef>
              <a:spcAft>
                <a:spcPts val="0"/>
              </a:spcAft>
              <a:buFont typeface="Arial" panose="020B0604020202020204" pitchFamily="34" charset="0"/>
              <a:buChar char="•"/>
            </a:pPr>
            <a:r>
              <a:rPr lang="en-US" sz="1400" dirty="0">
                <a:solidFill>
                  <a:prstClr val="black"/>
                </a:solidFill>
              </a:rPr>
              <a:t>The FTE reported for DJJ FTE enrollment earned beyond the 180-day school year is not included in the recalibration to 1.0 FTE.  </a:t>
            </a:r>
          </a:p>
          <a:p>
            <a:pPr>
              <a:spcBef>
                <a:spcPts val="0"/>
              </a:spcBef>
              <a:spcAft>
                <a:spcPts val="0"/>
              </a:spcAft>
              <a:buClr>
                <a:srgbClr val="FFC000"/>
              </a:buClr>
            </a:pPr>
            <a:endParaRPr lang="en-US" sz="1400" dirty="0">
              <a:solidFill>
                <a:prstClr val="black"/>
              </a:solidFill>
            </a:endParaRPr>
          </a:p>
          <a:p>
            <a:pPr marL="285750" indent="-285750">
              <a:spcBef>
                <a:spcPts val="0"/>
              </a:spcBef>
              <a:spcAft>
                <a:spcPts val="0"/>
              </a:spcAft>
              <a:buFont typeface="Arial" panose="020B0604020202020204" pitchFamily="34" charset="0"/>
              <a:buChar char="•"/>
            </a:pPr>
            <a:r>
              <a:rPr lang="en-US" sz="1400" dirty="0">
                <a:solidFill>
                  <a:prstClr val="black"/>
                </a:solidFill>
              </a:rPr>
              <a:t>The FTE related to McKay scholarships are not included in the recalibration to 1.0 FTE</a:t>
            </a:r>
            <a:r>
              <a:rPr lang="en-US" sz="1400" dirty="0" smtClean="0">
                <a:solidFill>
                  <a:prstClr val="black"/>
                </a:solidFill>
              </a:rPr>
              <a:t>.</a:t>
            </a:r>
            <a:endParaRPr lang="en-US" sz="1350" dirty="0"/>
          </a:p>
        </p:txBody>
      </p:sp>
    </p:spTree>
    <p:extLst>
      <p:ext uri="{BB962C8B-B14F-4D97-AF65-F5344CB8AC3E}">
        <p14:creationId xmlns:p14="http://schemas.microsoft.com/office/powerpoint/2010/main" val="314822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Recalibration Basics</a:t>
            </a:r>
            <a:endParaRPr lang="en-US" dirty="0"/>
          </a:p>
        </p:txBody>
      </p:sp>
      <p:sp>
        <p:nvSpPr>
          <p:cNvPr id="4" name="TextBox 3"/>
          <p:cNvSpPr txBox="1"/>
          <p:nvPr/>
        </p:nvSpPr>
        <p:spPr>
          <a:xfrm>
            <a:off x="628650" y="2008488"/>
            <a:ext cx="7886700" cy="3539430"/>
          </a:xfrm>
          <a:prstGeom prst="rect">
            <a:avLst/>
          </a:prstGeom>
          <a:noFill/>
          <a:ln>
            <a:noFill/>
          </a:ln>
        </p:spPr>
        <p:txBody>
          <a:bodyPr wrap="square" rtlCol="0">
            <a:spAutoFit/>
          </a:bodyPr>
          <a:lstStyle/>
          <a:p>
            <a:pPr>
              <a:spcBef>
                <a:spcPts val="0"/>
              </a:spcBef>
              <a:spcAft>
                <a:spcPts val="0"/>
              </a:spcAft>
              <a:buClr>
                <a:srgbClr val="FFC000"/>
              </a:buClr>
            </a:pPr>
            <a:r>
              <a:rPr lang="en-US" sz="1400" b="1" u="sng" dirty="0" smtClean="0"/>
              <a:t>Shared FTE</a:t>
            </a:r>
          </a:p>
          <a:p>
            <a:pPr>
              <a:spcBef>
                <a:spcPts val="0"/>
              </a:spcBef>
              <a:spcAft>
                <a:spcPts val="0"/>
              </a:spcAft>
              <a:buClr>
                <a:srgbClr val="FFC000"/>
              </a:buClr>
            </a:pPr>
            <a:endParaRPr lang="en-US" sz="1400" b="1" u="sng" dirty="0" smtClean="0"/>
          </a:p>
          <a:p>
            <a:pPr marL="285750" indent="-285750">
              <a:spcBef>
                <a:spcPts val="0"/>
              </a:spcBef>
              <a:spcAft>
                <a:spcPts val="0"/>
              </a:spcAft>
              <a:buFont typeface="Arial" panose="020B0604020202020204" pitchFamily="34" charset="0"/>
              <a:buChar char="•"/>
            </a:pPr>
            <a:r>
              <a:rPr lang="en-US" sz="1400" dirty="0" smtClean="0"/>
              <a:t>Student </a:t>
            </a:r>
            <a:r>
              <a:rPr lang="en-US" sz="1400" dirty="0"/>
              <a:t>C</a:t>
            </a:r>
            <a:r>
              <a:rPr lang="en-US" sz="1400" dirty="0" smtClean="0"/>
              <a:t>ourse records that are matched based on a common student ID (Student Number Identifier, Florida) or matching demographics will be combined and recalibrated (shared FTE). </a:t>
            </a:r>
          </a:p>
          <a:p>
            <a:pPr marL="285750" indent="-285750">
              <a:spcBef>
                <a:spcPts val="0"/>
              </a:spcBef>
              <a:spcAft>
                <a:spcPts val="0"/>
              </a:spcAft>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A demographic match occurs when a student ID (SID) is reported </a:t>
            </a:r>
            <a:r>
              <a:rPr lang="en-US" sz="1400" dirty="0"/>
              <a:t>by only one district and there is a </a:t>
            </a:r>
            <a:r>
              <a:rPr lang="en-US" sz="1400" dirty="0" smtClean="0"/>
              <a:t>similar </a:t>
            </a:r>
            <a:r>
              <a:rPr lang="en-US" sz="1400" dirty="0"/>
              <a:t>demographic match with at least one other SID </a:t>
            </a:r>
            <a:r>
              <a:rPr lang="en-US" sz="1400" dirty="0" smtClean="0"/>
              <a:t>reported by another district and:</a:t>
            </a:r>
          </a:p>
          <a:p>
            <a:pPr marL="742950" lvl="1" indent="-285750">
              <a:buFont typeface="Arial" panose="020B0604020202020204" pitchFamily="34" charset="0"/>
              <a:buChar char="•"/>
            </a:pPr>
            <a:r>
              <a:rPr lang="en-US" sz="1400" dirty="0"/>
              <a:t>a</a:t>
            </a:r>
            <a:r>
              <a:rPr lang="en-US" sz="1400" dirty="0" smtClean="0"/>
              <a:t>t least one of the districts is reporting less than 0.2 FTE.</a:t>
            </a:r>
          </a:p>
          <a:p>
            <a:pPr lvl="1"/>
            <a:r>
              <a:rPr lang="en-US" sz="1400" dirty="0" smtClean="0"/>
              <a:t>OR</a:t>
            </a:r>
          </a:p>
          <a:p>
            <a:pPr marL="742950" lvl="1" indent="-285750">
              <a:buFont typeface="Arial" panose="020B0604020202020204" pitchFamily="34" charset="0"/>
              <a:buChar char="•"/>
            </a:pPr>
            <a:r>
              <a:rPr lang="en-US" sz="1400" dirty="0" smtClean="0"/>
              <a:t>none </a:t>
            </a:r>
            <a:r>
              <a:rPr lang="en-US" sz="1400" dirty="0"/>
              <a:t>of the districts report less than </a:t>
            </a:r>
            <a:r>
              <a:rPr lang="en-US" sz="1400" dirty="0" smtClean="0"/>
              <a:t>0.2 </a:t>
            </a:r>
            <a:r>
              <a:rPr lang="en-US" sz="1400" dirty="0"/>
              <a:t>FTE for this demographic </a:t>
            </a:r>
            <a:r>
              <a:rPr lang="en-US" sz="1400" dirty="0" smtClean="0"/>
              <a:t>match, BUT at least one of the SIDs </a:t>
            </a:r>
            <a:r>
              <a:rPr lang="en-US" sz="1400" dirty="0"/>
              <a:t>involved </a:t>
            </a:r>
            <a:r>
              <a:rPr lang="en-US" sz="1400" dirty="0" smtClean="0"/>
              <a:t>show an </a:t>
            </a:r>
            <a:r>
              <a:rPr lang="en-US" sz="1400" dirty="0"/>
              <a:t>entry </a:t>
            </a:r>
            <a:r>
              <a:rPr lang="en-US" sz="1400" dirty="0" smtClean="0"/>
              <a:t>code </a:t>
            </a:r>
            <a:r>
              <a:rPr lang="en-US" sz="1400" dirty="0"/>
              <a:t>during survey </a:t>
            </a:r>
            <a:r>
              <a:rPr lang="en-US" sz="1400" dirty="0" smtClean="0"/>
              <a:t>week.</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If </a:t>
            </a:r>
            <a:r>
              <a:rPr lang="en-US" sz="1400" b="1" u="sng" dirty="0" smtClean="0"/>
              <a:t>2 or more different students are matched by demographics </a:t>
            </a:r>
            <a:r>
              <a:rPr lang="en-US" sz="1400" dirty="0" smtClean="0"/>
              <a:t>and sharing FTE (see report F71373), the district can submit a claim during the District Verification of Combined Student FTE Records window to separate the combined records. </a:t>
            </a:r>
            <a:endParaRPr lang="en-US" sz="1400" dirty="0"/>
          </a:p>
          <a:p>
            <a:pPr lvl="1"/>
            <a:endParaRPr lang="en-US" sz="1400" dirty="0" smtClean="0"/>
          </a:p>
        </p:txBody>
      </p:sp>
    </p:spTree>
    <p:extLst>
      <p:ext uri="{BB962C8B-B14F-4D97-AF65-F5344CB8AC3E}">
        <p14:creationId xmlns:p14="http://schemas.microsoft.com/office/powerpoint/2010/main" val="281594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pPr algn="ctr"/>
            <a:r>
              <a:rPr lang="en-US" dirty="0" smtClean="0"/>
              <a:t>FTE Reports</a:t>
            </a:r>
            <a:endParaRPr lang="en-US" dirty="0"/>
          </a:p>
        </p:txBody>
      </p:sp>
      <p:sp>
        <p:nvSpPr>
          <p:cNvPr id="4" name="TextBox 3"/>
          <p:cNvSpPr txBox="1"/>
          <p:nvPr/>
        </p:nvSpPr>
        <p:spPr>
          <a:xfrm>
            <a:off x="628650" y="2008488"/>
            <a:ext cx="7886700" cy="4632037"/>
          </a:xfrm>
          <a:prstGeom prst="rect">
            <a:avLst/>
          </a:prstGeom>
          <a:noFill/>
          <a:ln>
            <a:noFill/>
          </a:ln>
        </p:spPr>
        <p:txBody>
          <a:bodyPr wrap="square" rtlCol="0">
            <a:spAutoFit/>
          </a:bodyPr>
          <a:lstStyle/>
          <a:p>
            <a:pPr>
              <a:spcBef>
                <a:spcPts val="0"/>
              </a:spcBef>
              <a:spcAft>
                <a:spcPts val="0"/>
              </a:spcAft>
              <a:buClr>
                <a:srgbClr val="FFC000"/>
              </a:buClr>
            </a:pPr>
            <a:r>
              <a:rPr lang="en-US" b="1" u="sng" dirty="0" smtClean="0"/>
              <a:t>Reported </a:t>
            </a:r>
            <a:r>
              <a:rPr lang="en-US" b="1" u="sng" dirty="0"/>
              <a:t>FTE Reports </a:t>
            </a:r>
          </a:p>
          <a:p>
            <a:pPr marL="285750" indent="-285750">
              <a:buFont typeface="Arial" panose="020B0604020202020204" pitchFamily="34" charset="0"/>
              <a:buChar char="•"/>
            </a:pPr>
            <a:r>
              <a:rPr lang="en-US" sz="1600" b="1" dirty="0"/>
              <a:t>District-level Summary Reports</a:t>
            </a:r>
          </a:p>
          <a:p>
            <a:pPr marL="742950" lvl="1" indent="-285750">
              <a:buFont typeface="Arial" panose="020B0604020202020204" pitchFamily="34" charset="0"/>
              <a:buChar char="•"/>
            </a:pPr>
            <a:r>
              <a:rPr lang="en-US" sz="1600" b="1" dirty="0" smtClean="0"/>
              <a:t>F05107 and F05108 (data file F70395)  </a:t>
            </a:r>
            <a:r>
              <a:rPr lang="en-US" sz="1600" dirty="0"/>
              <a:t>– </a:t>
            </a:r>
            <a:r>
              <a:rPr lang="en-US" sz="1500" dirty="0"/>
              <a:t>Requestable and should be reviewed during state processing and amendment window to ensure accuracy of FTE reported</a:t>
            </a:r>
            <a:r>
              <a:rPr lang="en-US" sz="1500" dirty="0" smtClean="0"/>
              <a:t>. Also known as the “Certification Reports”. </a:t>
            </a:r>
          </a:p>
          <a:p>
            <a:pPr marL="742950" lvl="1" indent="-285750">
              <a:buFont typeface="Arial" panose="020B0604020202020204" pitchFamily="34" charset="0"/>
              <a:buChar char="•"/>
            </a:pPr>
            <a:r>
              <a:rPr lang="en-US" sz="1600" b="1" dirty="0"/>
              <a:t>F71134 (Surveys 1 and 4) – </a:t>
            </a:r>
            <a:r>
              <a:rPr lang="en-US" sz="1500" dirty="0" smtClean="0"/>
              <a:t>Requestable and should be reviewed during the state processing and amendment window to ensure accuracy of DJJ and Virtual FTE reported in Surveys </a:t>
            </a:r>
            <a:r>
              <a:rPr lang="en-US" sz="1500" dirty="0"/>
              <a:t>1 and </a:t>
            </a:r>
            <a:r>
              <a:rPr lang="en-US" sz="1500" dirty="0" smtClean="0"/>
              <a:t>4. This report lists </a:t>
            </a:r>
            <a:r>
              <a:rPr lang="en-US" sz="1500" dirty="0"/>
              <a:t>the FTE reported for DJJ and Virtual </a:t>
            </a:r>
            <a:r>
              <a:rPr lang="en-US" sz="1500" dirty="0" smtClean="0"/>
              <a:t>Schools for the prior and current years. </a:t>
            </a:r>
            <a:endParaRPr lang="en-US" sz="600" dirty="0"/>
          </a:p>
          <a:p>
            <a:pPr marL="285750" indent="-285750">
              <a:buFont typeface="Arial" panose="020B0604020202020204" pitchFamily="34" charset="0"/>
              <a:buChar char="•"/>
            </a:pPr>
            <a:r>
              <a:rPr lang="en-US" sz="1600" b="1" dirty="0"/>
              <a:t>Student-level Reports</a:t>
            </a:r>
          </a:p>
          <a:p>
            <a:pPr marL="742950" lvl="1" indent="-285750">
              <a:buFont typeface="Arial" panose="020B0604020202020204" pitchFamily="34" charset="0"/>
              <a:buChar char="•"/>
            </a:pPr>
            <a:r>
              <a:rPr lang="en-US" sz="1600" b="1" dirty="0"/>
              <a:t>F71346 and F71371 </a:t>
            </a:r>
            <a:r>
              <a:rPr lang="en-US" sz="1600" dirty="0"/>
              <a:t>– </a:t>
            </a:r>
            <a:r>
              <a:rPr lang="en-US" sz="1500" dirty="0"/>
              <a:t>DOE Generated reports ran throughout survey processing windows and should be used to verify the common student ID reported by multiple districts or students reported with matching </a:t>
            </a:r>
            <a:r>
              <a:rPr lang="en-US" sz="1500" dirty="0" smtClean="0"/>
              <a:t>demographics, but </a:t>
            </a:r>
            <a:r>
              <a:rPr lang="en-US" sz="1500" dirty="0"/>
              <a:t>different student IDs. </a:t>
            </a:r>
            <a:endParaRPr lang="en-US" sz="1500" dirty="0" smtClean="0"/>
          </a:p>
          <a:p>
            <a:pPr lvl="1"/>
            <a:endParaRPr lang="en-US" sz="800" dirty="0" smtClean="0"/>
          </a:p>
          <a:p>
            <a:pPr marL="1200150" lvl="2" indent="-285750">
              <a:buFont typeface="Arial" panose="020B0604020202020204" pitchFamily="34" charset="0"/>
              <a:buChar char="•"/>
            </a:pPr>
            <a:r>
              <a:rPr lang="en-US" sz="1400" dirty="0" smtClean="0"/>
              <a:t>Report F71346 should be a top priority report used to ensure students are being reported with the correct Student Number Identifier, Florida. </a:t>
            </a:r>
          </a:p>
          <a:p>
            <a:pPr marL="1657350" lvl="3" indent="-285750">
              <a:buFont typeface="Arial" panose="020B0604020202020204" pitchFamily="34" charset="0"/>
              <a:buChar char="•"/>
            </a:pPr>
            <a:r>
              <a:rPr lang="en-US" sz="1400" dirty="0" smtClean="0"/>
              <a:t>Students matched on this report will be matched during Recalibration and sharing funding.</a:t>
            </a:r>
          </a:p>
          <a:p>
            <a:pPr>
              <a:spcBef>
                <a:spcPts val="0"/>
              </a:spcBef>
              <a:spcAft>
                <a:spcPts val="0"/>
              </a:spcAft>
            </a:pPr>
            <a:endParaRPr lang="en-US" sz="1400" b="1" u="sng" dirty="0" smtClean="0"/>
          </a:p>
          <a:p>
            <a:pPr lvl="1"/>
            <a:endParaRPr lang="en-US" sz="1400" dirty="0" smtClean="0"/>
          </a:p>
        </p:txBody>
      </p:sp>
    </p:spTree>
    <p:extLst>
      <p:ext uri="{BB962C8B-B14F-4D97-AF65-F5344CB8AC3E}">
        <p14:creationId xmlns:p14="http://schemas.microsoft.com/office/powerpoint/2010/main" val="2760838132"/>
      </p:ext>
    </p:extLst>
  </p:cSld>
  <p:clrMapOvr>
    <a:masterClrMapping/>
  </p:clrMapOvr>
</p:sld>
</file>

<file path=ppt/theme/theme1.xml><?xml version="1.0" encoding="utf-8"?>
<a:theme xmlns:a="http://schemas.openxmlformats.org/drawingml/2006/main" name="FDOE_PPT_template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DD5E37C-6C2F-46FA-BFC9-1C0F105173D8}" vid="{789741E5-CF7B-4966-B95F-7F2796114790}"/>
    </a:ext>
  </a:extLst>
</a:theme>
</file>

<file path=docProps/app.xml><?xml version="1.0" encoding="utf-8"?>
<Properties xmlns="http://schemas.openxmlformats.org/officeDocument/2006/extended-properties" xmlns:vt="http://schemas.openxmlformats.org/officeDocument/2006/docPropsVTypes">
  <Template>DOE PPT option 1</Template>
  <TotalTime>1336</TotalTime>
  <Words>2113</Words>
  <Application>Microsoft Office PowerPoint</Application>
  <PresentationFormat>On-screen Show (4:3)</PresentationFormat>
  <Paragraphs>207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MS PGothic</vt:lpstr>
      <vt:lpstr>Arial</vt:lpstr>
      <vt:lpstr>Arial Narrow</vt:lpstr>
      <vt:lpstr>Calibri</vt:lpstr>
      <vt:lpstr>Times New Roman</vt:lpstr>
      <vt:lpstr>Wingdings</vt:lpstr>
      <vt:lpstr>FDOE_PPT_template_Standard</vt:lpstr>
      <vt:lpstr>FTE Recalibration</vt:lpstr>
      <vt:lpstr>Overview</vt:lpstr>
      <vt:lpstr>Reporting FTE</vt:lpstr>
      <vt:lpstr>Reporting FTE</vt:lpstr>
      <vt:lpstr>Reporting FTE</vt:lpstr>
      <vt:lpstr>When is FTE Recalibrated?</vt:lpstr>
      <vt:lpstr>Recalibration Basics</vt:lpstr>
      <vt:lpstr>Recalibration Basics</vt:lpstr>
      <vt:lpstr>FTE Reports</vt:lpstr>
      <vt:lpstr>FTE Reports</vt:lpstr>
      <vt:lpstr>FTE Reports</vt:lpstr>
      <vt:lpstr>FTE Reports</vt:lpstr>
      <vt:lpstr>PowerPoint Presentation</vt:lpstr>
      <vt:lpstr>FTE Reports</vt:lpstr>
      <vt:lpstr>PowerPoint Presentation</vt:lpstr>
      <vt:lpstr>Data Quality Issues and Reminders </vt:lpstr>
      <vt:lpstr>Data Quality Issues and Reminders </vt:lpstr>
      <vt:lpstr>Questions?</vt:lpstr>
    </vt:vector>
  </TitlesOfParts>
  <Company>Florida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FTE Recalibration</dc:title>
  <dc:creator>Jahnke, Kendra</dc:creator>
  <cp:lastModifiedBy>Jahnke, Kendra</cp:lastModifiedBy>
  <cp:revision>49</cp:revision>
  <cp:lastPrinted>2018-06-15T18:23:50Z</cp:lastPrinted>
  <dcterms:created xsi:type="dcterms:W3CDTF">2018-06-11T13:53:05Z</dcterms:created>
  <dcterms:modified xsi:type="dcterms:W3CDTF">2018-06-15T19:40:04Z</dcterms:modified>
</cp:coreProperties>
</file>